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66"/>
  </p:notesMasterIdLst>
  <p:handoutMasterIdLst>
    <p:handoutMasterId r:id="rId67"/>
  </p:handoutMasterIdLst>
  <p:sldIdLst>
    <p:sldId id="292" r:id="rId2"/>
    <p:sldId id="400" r:id="rId3"/>
    <p:sldId id="404" r:id="rId4"/>
    <p:sldId id="405" r:id="rId5"/>
    <p:sldId id="392" r:id="rId6"/>
    <p:sldId id="413" r:id="rId7"/>
    <p:sldId id="414" r:id="rId8"/>
    <p:sldId id="416" r:id="rId9"/>
    <p:sldId id="391" r:id="rId10"/>
    <p:sldId id="417" r:id="rId11"/>
    <p:sldId id="402" r:id="rId12"/>
    <p:sldId id="415" r:id="rId13"/>
    <p:sldId id="419" r:id="rId14"/>
    <p:sldId id="364" r:id="rId15"/>
    <p:sldId id="418" r:id="rId16"/>
    <p:sldId id="420" r:id="rId17"/>
    <p:sldId id="421" r:id="rId18"/>
    <p:sldId id="422" r:id="rId19"/>
    <p:sldId id="423" r:id="rId20"/>
    <p:sldId id="359" r:id="rId21"/>
    <p:sldId id="360" r:id="rId22"/>
    <p:sldId id="361" r:id="rId23"/>
    <p:sldId id="390" r:id="rId24"/>
    <p:sldId id="365" r:id="rId25"/>
    <p:sldId id="425" r:id="rId26"/>
    <p:sldId id="424" r:id="rId27"/>
    <p:sldId id="366" r:id="rId28"/>
    <p:sldId id="372" r:id="rId29"/>
    <p:sldId id="374" r:id="rId30"/>
    <p:sldId id="373" r:id="rId31"/>
    <p:sldId id="427" r:id="rId32"/>
    <p:sldId id="375" r:id="rId33"/>
    <p:sldId id="426" r:id="rId34"/>
    <p:sldId id="428" r:id="rId35"/>
    <p:sldId id="429" r:id="rId36"/>
    <p:sldId id="368" r:id="rId37"/>
    <p:sldId id="378" r:id="rId38"/>
    <p:sldId id="379" r:id="rId39"/>
    <p:sldId id="380" r:id="rId40"/>
    <p:sldId id="383" r:id="rId41"/>
    <p:sldId id="430" r:id="rId42"/>
    <p:sldId id="431" r:id="rId43"/>
    <p:sldId id="369" r:id="rId44"/>
    <p:sldId id="384" r:id="rId45"/>
    <p:sldId id="385" r:id="rId46"/>
    <p:sldId id="433" r:id="rId47"/>
    <p:sldId id="434" r:id="rId48"/>
    <p:sldId id="370" r:id="rId49"/>
    <p:sldId id="386" r:id="rId50"/>
    <p:sldId id="432" r:id="rId51"/>
    <p:sldId id="387" r:id="rId52"/>
    <p:sldId id="388" r:id="rId53"/>
    <p:sldId id="435" r:id="rId54"/>
    <p:sldId id="436" r:id="rId55"/>
    <p:sldId id="367" r:id="rId56"/>
    <p:sldId id="371" r:id="rId57"/>
    <p:sldId id="399" r:id="rId58"/>
    <p:sldId id="406" r:id="rId59"/>
    <p:sldId id="409" r:id="rId60"/>
    <p:sldId id="410" r:id="rId61"/>
    <p:sldId id="411" r:id="rId62"/>
    <p:sldId id="396" r:id="rId63"/>
    <p:sldId id="412" r:id="rId64"/>
    <p:sldId id="397" r:id="rId65"/>
  </p:sldIdLst>
  <p:sldSz cx="9144000" cy="6858000" type="screen4x3"/>
  <p:notesSz cx="6946900" cy="9271000"/>
  <p:defaultTextStyle>
    <a:defPPr>
      <a:defRPr lang="it-IT"/>
    </a:defPPr>
    <a:lvl1pPr algn="ctr" rtl="0" fontAlgn="base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9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9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9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9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12FF"/>
    <a:srgbClr val="FC3E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6" autoAdjust="0"/>
    <p:restoredTop sz="91722" autoAdjust="0"/>
  </p:normalViewPr>
  <p:slideViewPr>
    <p:cSldViewPr>
      <p:cViewPr varScale="1">
        <p:scale>
          <a:sx n="58" d="100"/>
          <a:sy n="58" d="100"/>
        </p:scale>
        <p:origin x="-758" y="-72"/>
      </p:cViewPr>
      <p:guideLst>
        <p:guide orient="horz" pos="2160"/>
        <p:guide pos="340"/>
      </p:guideLst>
    </p:cSldViewPr>
  </p:slideViewPr>
  <p:outlineViewPr>
    <p:cViewPr>
      <p:scale>
        <a:sx n="33" d="100"/>
        <a:sy n="33" d="100"/>
      </p:scale>
      <p:origin x="53" y="128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772" y="-120"/>
      </p:cViewPr>
      <p:guideLst>
        <p:guide orient="horz" pos="2920"/>
        <p:guide pos="218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032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/>
            </a:lvl1pPr>
          </a:lstStyle>
          <a:p>
            <a:pPr>
              <a:defRPr/>
            </a:pPr>
            <a:r>
              <a:rPr lang="it-IT"/>
              <a:t>Undergraduate programme in Computer sciences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4969" y="0"/>
            <a:ext cx="301032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41"/>
            <a:ext cx="301032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4969" y="8805841"/>
            <a:ext cx="301032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fld id="{75847461-9333-474B-A59C-48D0F35FE5E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4317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032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/>
            </a:lvl1pPr>
          </a:lstStyle>
          <a:p>
            <a:pPr>
              <a:defRPr/>
            </a:pPr>
            <a:r>
              <a:rPr lang="en-US"/>
              <a:t>Undergraduate programme in Computer sciences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4969" y="0"/>
            <a:ext cx="301032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57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4690" y="4403725"/>
            <a:ext cx="555752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Fare clic per modificare gli stili del testo dello schema</a:t>
            </a:r>
          </a:p>
          <a:p>
            <a:pPr lvl="1"/>
            <a:r>
              <a:rPr lang="en-US" noProof="0" smtClean="0"/>
              <a:t>Secondo livello</a:t>
            </a:r>
          </a:p>
          <a:p>
            <a:pPr lvl="2"/>
            <a:r>
              <a:rPr lang="en-US" noProof="0" smtClean="0"/>
              <a:t>Terzo livello</a:t>
            </a:r>
          </a:p>
          <a:p>
            <a:pPr lvl="3"/>
            <a:r>
              <a:rPr lang="en-US" noProof="0" smtClean="0"/>
              <a:t>Quarto livello</a:t>
            </a:r>
          </a:p>
          <a:p>
            <a:pPr lvl="4"/>
            <a:r>
              <a:rPr lang="en-US" noProof="0" smtClean="0"/>
              <a:t>Quinto livello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41"/>
            <a:ext cx="301032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4969" y="8805841"/>
            <a:ext cx="301032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fld id="{4AD555CC-2C56-4C3A-9F15-4567BA0CE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3031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555CC-2C56-4C3A-9F15-4567BA0CE6C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77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>
                <a:ea typeface="ＭＳ Ｐゴシック" pitchFamily="34" charset="-128"/>
              </a:rPr>
              <a:t>Consequence: </a:t>
            </a:r>
          </a:p>
          <a:p>
            <a:pPr lvl="1"/>
            <a:r>
              <a:rPr lang="en-US" sz="1400" dirty="0" smtClean="0">
                <a:solidFill>
                  <a:srgbClr val="00B050"/>
                </a:solidFill>
                <a:ea typeface="ＭＳ Ｐゴシック" pitchFamily="34" charset="-128"/>
              </a:rPr>
              <a:t>The impact of an unwanted incident on an asset in terms of harm or reduced asset value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555CC-2C56-4C3A-9F15-4567BA0CE6C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75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>
                <a:ea typeface="ＭＳ Ｐゴシック" pitchFamily="34" charset="-128"/>
              </a:rPr>
              <a:t>Consequence: </a:t>
            </a:r>
          </a:p>
          <a:p>
            <a:pPr lvl="1"/>
            <a:r>
              <a:rPr lang="en-US" sz="1400" dirty="0" smtClean="0">
                <a:solidFill>
                  <a:srgbClr val="00B050"/>
                </a:solidFill>
                <a:ea typeface="ＭＳ Ｐゴシック" pitchFamily="34" charset="-128"/>
              </a:rPr>
              <a:t>The impact of an unwanted incident on an asset in terms of harm or reduced asset value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555CC-2C56-4C3A-9F15-4567BA0CE6C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75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555CC-2C56-4C3A-9F15-4567BA0CE6C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21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555CC-2C56-4C3A-9F15-4567BA0CE6C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21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ea typeface="ＭＳ Ｐゴシック" pitchFamily="34" charset="-128"/>
              </a:rPr>
              <a:t>Party: </a:t>
            </a:r>
            <a:r>
              <a:rPr lang="en-US" sz="1200" dirty="0" smtClean="0">
                <a:solidFill>
                  <a:srgbClr val="00B050"/>
                </a:solidFill>
                <a:ea typeface="ＭＳ Ｐゴシック" pitchFamily="34" charset="-128"/>
              </a:rPr>
              <a:t>An organization, company, person, group or other body on whose behalf a risk analysis is conducted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555CC-2C56-4C3A-9F15-4567BA0CE6C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717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Risk function</a:t>
            </a:r>
            <a:r>
              <a:rPr lang="en-US" baseline="0" dirty="0" smtClean="0"/>
              <a:t> = as a function of likelihood and consequence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555CC-2C56-4C3A-9F15-4567BA0CE6C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471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ea typeface="ＭＳ Ｐゴシック" pitchFamily="34" charset="-128"/>
              </a:rPr>
              <a:t>Party: </a:t>
            </a:r>
            <a:r>
              <a:rPr lang="en-US" sz="1200" dirty="0" smtClean="0">
                <a:solidFill>
                  <a:srgbClr val="00B050"/>
                </a:solidFill>
                <a:ea typeface="ＭＳ Ｐゴシック" pitchFamily="34" charset="-128"/>
              </a:rPr>
              <a:t>An organization, company, person, group or other body on whose behalf a risk analysis is conducted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555CC-2C56-4C3A-9F15-4567BA0CE6C4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717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Risk function</a:t>
            </a:r>
            <a:r>
              <a:rPr lang="en-US" baseline="0" dirty="0" smtClean="0"/>
              <a:t> = as a function of likelihood and consequence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555CC-2C56-4C3A-9F15-4567BA0CE6C4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471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ea typeface="ＭＳ Ｐゴシック" pitchFamily="34" charset="-128"/>
              </a:rPr>
              <a:t>Party: </a:t>
            </a:r>
            <a:r>
              <a:rPr lang="en-US" sz="1200" dirty="0" smtClean="0">
                <a:solidFill>
                  <a:srgbClr val="00B050"/>
                </a:solidFill>
                <a:ea typeface="ＭＳ Ｐゴシック" pitchFamily="34" charset="-128"/>
              </a:rPr>
              <a:t>An organization, company, person, group or other body on whose behalf a risk analysis is conducted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555CC-2C56-4C3A-9F15-4567BA0CE6C4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717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Risk function</a:t>
            </a:r>
            <a:r>
              <a:rPr lang="en-US" baseline="0" dirty="0" smtClean="0"/>
              <a:t> = as a function of likelihood and consequence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555CC-2C56-4C3A-9F15-4567BA0CE6C4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47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 we</a:t>
            </a:r>
            <a:r>
              <a:rPr lang="en-US" baseline="0" dirty="0" smtClean="0"/>
              <a:t> can call these are the elements of risk analysis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555CC-2C56-4C3A-9F15-4567BA0CE6C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329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ea typeface="ＭＳ Ｐゴシック" pitchFamily="34" charset="-128"/>
              </a:rPr>
              <a:t>Party: </a:t>
            </a:r>
            <a:r>
              <a:rPr lang="en-US" sz="1200" dirty="0" smtClean="0">
                <a:solidFill>
                  <a:srgbClr val="00B050"/>
                </a:solidFill>
                <a:ea typeface="ＭＳ Ｐゴシック" pitchFamily="34" charset="-128"/>
              </a:rPr>
              <a:t>An organization, company, person, group or other body on whose behalf a risk analysis is conducted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555CC-2C56-4C3A-9F15-4567BA0CE6C4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717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Risk function</a:t>
            </a:r>
            <a:r>
              <a:rPr lang="en-US" baseline="0" dirty="0" smtClean="0"/>
              <a:t> = as a function of likelihood and consequence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555CC-2C56-4C3A-9F15-4567BA0CE6C4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47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Context identification: what is the focus and scope of</a:t>
            </a:r>
            <a:r>
              <a:rPr lang="en-US" baseline="0" dirty="0" smtClean="0"/>
              <a:t> the analysis?</a:t>
            </a:r>
          </a:p>
          <a:p>
            <a:pPr marL="0" indent="0">
              <a:buNone/>
            </a:pPr>
            <a:r>
              <a:rPr lang="en-US" baseline="0" dirty="0" smtClean="0"/>
              <a:t>Identify and value asset</a:t>
            </a:r>
          </a:p>
          <a:p>
            <a:pPr marL="0" indent="0">
              <a:buNone/>
            </a:pPr>
            <a:r>
              <a:rPr lang="en-US" baseline="0" dirty="0" smtClean="0"/>
              <a:t>Specify risk evaluation criteria: There will always be risks, but what losses can the client tolerate? (similar to requirements in system development)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2. Risk Identification: identify threat to assets through structured brainstorming, identify vulnerabilities of asset.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3. Risk evaluation: because we cannot eliminate all risks </a:t>
            </a:r>
            <a:r>
              <a:rPr lang="en-US" baseline="0" dirty="0" smtClean="0">
                <a:sym typeface="Wingdings" pitchFamily="2" charset="2"/>
              </a:rPr>
              <a:t> have to determine which risks need treatment</a:t>
            </a:r>
          </a:p>
          <a:p>
            <a:pPr marL="0" indent="0">
              <a:buNone/>
            </a:pPr>
            <a:r>
              <a:rPr lang="en-US" baseline="0" dirty="0" smtClean="0">
                <a:sym typeface="Wingdings" pitchFamily="2" charset="2"/>
              </a:rPr>
              <a:t>Risk level is determined based on likelihood and consequence of the unwanted incident. (Quantitative or qualitative: loss of 1 mil euro, 25% change per 10 years, high, medium, low)</a:t>
            </a:r>
          </a:p>
          <a:p>
            <a:pPr marL="0" indent="0">
              <a:buNone/>
            </a:pPr>
            <a:endParaRPr lang="en-US" baseline="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baseline="0" dirty="0" smtClean="0">
                <a:sym typeface="Wingdings" pitchFamily="2" charset="2"/>
              </a:rPr>
              <a:t>4.Risk treatment: identify treatments for unacceptable risks; evaluate and prioritize different treatments</a:t>
            </a:r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555CC-2C56-4C3A-9F15-4567BA0CE6C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5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Arial Narrow" charset="0"/>
                <a:cs typeface="Arial" charset="0"/>
              </a:rPr>
              <a:t>This slide only gives definitions, we can skip this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900" b="1">
                <a:solidFill>
                  <a:schemeClr val="tx1"/>
                </a:solidFill>
                <a:latin typeface="Arial Narrow" charset="0"/>
                <a:ea typeface="ヒラギノ角ゴ Pro W3" charset="-128"/>
              </a:defRPr>
            </a:lvl1pPr>
            <a:lvl2pPr marL="38440010" indent="-37976684" eaLnBrk="0" hangingPunct="0">
              <a:defRPr sz="1900" b="1">
                <a:solidFill>
                  <a:schemeClr val="tx1"/>
                </a:solidFill>
                <a:latin typeface="Arial Narrow" charset="0"/>
                <a:ea typeface="ヒラギノ角ゴ Pro W3" charset="-128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Arial Narrow" charset="0"/>
                <a:ea typeface="ヒラギノ角ゴ Pro W3" charset="-128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Arial Narrow" charset="0"/>
                <a:ea typeface="ヒラギノ角ゴ Pro W3" charset="-128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Arial Narrow" charset="0"/>
                <a:ea typeface="ヒラギノ角ゴ Pro W3" charset="-128"/>
              </a:defRPr>
            </a:lvl5pPr>
            <a:lvl6pPr marL="46332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 Narrow" charset="0"/>
                <a:ea typeface="ヒラギノ角ゴ Pro W3" charset="-128"/>
              </a:defRPr>
            </a:lvl6pPr>
            <a:lvl7pPr marL="926653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 Narrow" charset="0"/>
                <a:ea typeface="ヒラギノ角ゴ Pro W3" charset="-128"/>
              </a:defRPr>
            </a:lvl7pPr>
            <a:lvl8pPr marL="1389979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 Narrow" charset="0"/>
                <a:ea typeface="ヒラギノ角ゴ Pro W3" charset="-128"/>
              </a:defRPr>
            </a:lvl8pPr>
            <a:lvl9pPr marL="185330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 Narrow" charset="0"/>
                <a:ea typeface="ヒラギノ角ゴ Pro W3" charset="-128"/>
              </a:defRPr>
            </a:lvl9pPr>
          </a:lstStyle>
          <a:p>
            <a:fld id="{0E741A28-E3C4-442D-87AF-1F5F4D0F467F}" type="slidenum">
              <a:rPr lang="en-US" sz="1200" b="0"/>
              <a:pPr/>
              <a:t>9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ea typeface="ＭＳ Ｐゴシック" pitchFamily="34" charset="-128"/>
              </a:rPr>
              <a:t>Party: </a:t>
            </a:r>
            <a:r>
              <a:rPr lang="en-US" sz="1200" dirty="0" smtClean="0">
                <a:solidFill>
                  <a:srgbClr val="00B050"/>
                </a:solidFill>
                <a:ea typeface="ＭＳ Ｐゴシック" pitchFamily="34" charset="-128"/>
              </a:rPr>
              <a:t>An organization, company, person, group or other body on whose behalf a risk analysis is conducted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555CC-2C56-4C3A-9F15-4567BA0CE6C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71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</a:t>
            </a:r>
            <a:r>
              <a:rPr lang="en-US" baseline="0" dirty="0" smtClean="0"/>
              <a:t> indirect asset is an asset that, w.r.t. the target and scope of the analysis, is harmed only via harm to other assets. A direct asset is an asset that is not indirect.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555CC-2C56-4C3A-9F15-4567BA0CE6C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34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ea typeface="ＭＳ Ｐゴシック" pitchFamily="34" charset="-128"/>
              </a:rPr>
              <a:t>Party: </a:t>
            </a:r>
            <a:r>
              <a:rPr lang="en-US" sz="1200" dirty="0" smtClean="0">
                <a:solidFill>
                  <a:srgbClr val="00B050"/>
                </a:solidFill>
                <a:ea typeface="ＭＳ Ｐゴシック" pitchFamily="34" charset="-128"/>
              </a:rPr>
              <a:t>An organization, company, person, group or other body on whose behalf a risk analysis is conducted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555CC-2C56-4C3A-9F15-4567BA0CE6C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71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Risk function</a:t>
            </a:r>
            <a:r>
              <a:rPr lang="en-US" baseline="0" dirty="0" smtClean="0"/>
              <a:t> = as a function of likelihood and consequence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555CC-2C56-4C3A-9F15-4567BA0CE6C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47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>
                <a:ea typeface="ＭＳ Ｐゴシック" pitchFamily="34" charset="-128"/>
              </a:rPr>
              <a:t>Likelihood: </a:t>
            </a:r>
          </a:p>
          <a:p>
            <a:pPr lvl="1"/>
            <a:r>
              <a:rPr lang="en-US" sz="1400" dirty="0" smtClean="0">
                <a:solidFill>
                  <a:srgbClr val="00B050"/>
                </a:solidFill>
                <a:ea typeface="ＭＳ Ｐゴシック" pitchFamily="34" charset="-128"/>
              </a:rPr>
              <a:t>The frequency or probability of something to occur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555CC-2C56-4C3A-9F15-4567BA0CE6C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44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-26988"/>
            <a:ext cx="9144000" cy="10080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5" name="Picture 5" descr="eng_bia_2r_uni"/>
          <p:cNvPicPr>
            <a:picLocks noChangeAspect="1" noChangeArrowheads="1"/>
          </p:cNvPicPr>
          <p:nvPr userDrawn="1"/>
        </p:nvPicPr>
        <p:blipFill>
          <a:blip r:embed="rId2" cstate="print"/>
          <a:srcRect r="21329"/>
          <a:stretch>
            <a:fillRect/>
          </a:stretch>
        </p:blipFill>
        <p:spPr bwMode="auto">
          <a:xfrm>
            <a:off x="6630988" y="-1035496"/>
            <a:ext cx="1763712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0" y="5948759"/>
            <a:ext cx="9144000" cy="9366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en-US" sz="2800">
              <a:solidFill>
                <a:srgbClr val="1312FF"/>
              </a:solidFill>
            </a:endParaRP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300">
                <a:solidFill>
                  <a:srgbClr val="FC3E00"/>
                </a:solidFill>
              </a:defRPr>
            </a:lvl1pPr>
          </a:lstStyle>
          <a:p>
            <a:r>
              <a:rPr lang="en-US"/>
              <a:t>Fare clic per modificare lo stile del titolo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860800"/>
            <a:ext cx="6400800" cy="1271588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/>
              <a:t>Fare clic per modificare lo stile del sottotitolo dello schema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BBA33-D66A-4687-B90B-11991E877CAA}" type="datetime1">
              <a:rPr lang="en-US" smtClean="0"/>
              <a:t>08-05-12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NESSOS E-RISE Challenge 2012 – Trento May 8, 2012 </a:t>
            </a:r>
            <a:endParaRPr lang="it-IT" b="0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7525A-20E0-4FDE-8AD6-37C071113A57}" type="datetime1">
              <a:rPr lang="en-US" smtClean="0"/>
              <a:t>08-05-12</a:t>
            </a:fld>
            <a:endParaRPr lang="en-US"/>
          </a:p>
        </p:txBody>
      </p:sp>
      <p:sp>
        <p:nvSpPr>
          <p:cNvPr id="6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►</a:t>
            </a:r>
            <a:r>
              <a:rPr lang="it-IT">
                <a:solidFill>
                  <a:schemeClr val="folHlink"/>
                </a:solidFill>
              </a:rPr>
              <a:t> </a:t>
            </a:r>
            <a:fld id="{413A9B33-A2AF-49EB-8613-D620A4A88D2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>
          <a:xfrm>
            <a:off x="1979613" y="6381750"/>
            <a:ext cx="4465637" cy="312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NESSOS E-RISE Challenge 2012 – Trento May 8, 2012 </a:t>
            </a:r>
            <a:endParaRPr lang="it-IT" b="0" dirty="0"/>
          </a:p>
        </p:txBody>
      </p:sp>
      <p:sp>
        <p:nvSpPr>
          <p:cNvPr id="6" name="Segnaposto data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B89CB-043E-4F1C-95A5-EBD6F134BCD6}" type="datetime1">
              <a:rPr lang="en-US" smtClean="0"/>
              <a:t>08-05-12</a:t>
            </a:fld>
            <a:endParaRPr lang="en-US"/>
          </a:p>
        </p:txBody>
      </p:sp>
      <p:sp>
        <p:nvSpPr>
          <p:cNvPr id="7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pPr>
              <a:defRPr/>
            </a:pPr>
            <a:r>
              <a:rPr lang="it-IT"/>
              <a:t>►</a:t>
            </a:r>
            <a:r>
              <a:rPr lang="it-IT">
                <a:solidFill>
                  <a:schemeClr val="folHlink"/>
                </a:solidFill>
              </a:rPr>
              <a:t> </a:t>
            </a:r>
            <a:fld id="{CCD2EFCD-E320-42C0-800B-6CABB22E38F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>
          <a:xfrm>
            <a:off x="2124075" y="6381750"/>
            <a:ext cx="4465638" cy="312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NESSOS E-RISE Challenge 2012 – Trento May 8, 2012 </a:t>
            </a:r>
            <a:endParaRPr lang="it-IT" b="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/>
            </a:lvl1pPr>
          </a:lstStyle>
          <a:p>
            <a:pPr>
              <a:defRPr/>
            </a:pPr>
            <a:r>
              <a:rPr lang="it-IT"/>
              <a:t>►</a:t>
            </a:r>
            <a:r>
              <a:rPr lang="it-IT">
                <a:solidFill>
                  <a:schemeClr val="folHlink"/>
                </a:solidFill>
              </a:rPr>
              <a:t> </a:t>
            </a:r>
            <a:fld id="{9CA836A5-81A3-4DF5-B0CD-2D417C1CD88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2"/>
          </p:nvPr>
        </p:nvSpPr>
        <p:spPr>
          <a:xfrm>
            <a:off x="457200" y="6453188"/>
            <a:ext cx="1162050" cy="2682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BF4C3-34B3-4ECA-9405-990B585DEDEA}" type="datetime1">
              <a:rPr lang="en-US" smtClean="0"/>
              <a:t>08-05-12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NESSOS E-RISE Challenge 2012 – Trento May 8, 2012 </a:t>
            </a:r>
            <a:endParaRPr lang="it-IT" b="0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40F2F-4FF8-4578-AFE8-319ADE3EEF50}" type="datetime1">
              <a:rPr lang="en-US" smtClean="0"/>
              <a:t>08-05-12</a:t>
            </a:fld>
            <a:endParaRPr lang="en-US"/>
          </a:p>
        </p:txBody>
      </p:sp>
      <p:sp>
        <p:nvSpPr>
          <p:cNvPr id="6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►</a:t>
            </a:r>
            <a:r>
              <a:rPr lang="it-IT">
                <a:solidFill>
                  <a:schemeClr val="folHlink"/>
                </a:solidFill>
              </a:rPr>
              <a:t> </a:t>
            </a:r>
            <a:fld id="{857950E0-1859-4F05-916C-435F35ED7D4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 userDrawn="1"/>
        </p:nvSpPr>
        <p:spPr bwMode="auto">
          <a:xfrm>
            <a:off x="0" y="-26988"/>
            <a:ext cx="9144000" cy="10080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35150" y="6381750"/>
            <a:ext cx="4465638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r>
              <a:rPr lang="en-US" smtClean="0"/>
              <a:t>NESSOS E-RISE Challenge 2012 – Trento May 8, 2012 </a:t>
            </a:r>
            <a:endParaRPr lang="it-IT" b="0" dirty="0"/>
          </a:p>
        </p:txBody>
      </p:sp>
      <p:pic>
        <p:nvPicPr>
          <p:cNvPr id="1028" name="Picture 5" descr="eng_bia_2r_uni"/>
          <p:cNvPicPr>
            <a:picLocks noChangeAspect="1" noChangeArrowheads="1"/>
          </p:cNvPicPr>
          <p:nvPr userDrawn="1"/>
        </p:nvPicPr>
        <p:blipFill>
          <a:blip r:embed="rId7" cstate="print"/>
          <a:srcRect r="21329"/>
          <a:stretch>
            <a:fillRect/>
          </a:stretch>
        </p:blipFill>
        <p:spPr bwMode="auto">
          <a:xfrm>
            <a:off x="7524328" y="-819472"/>
            <a:ext cx="1547688" cy="70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6816" y="188640"/>
            <a:ext cx="82296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lo stile del titolo</a:t>
            </a: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2513"/>
            <a:ext cx="8229600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Fare </a:t>
            </a:r>
            <a:r>
              <a:rPr lang="en-US" dirty="0" err="1" smtClean="0"/>
              <a:t>clic</a:t>
            </a:r>
            <a:r>
              <a:rPr lang="en-US" dirty="0" smtClean="0"/>
              <a:t> per </a:t>
            </a:r>
            <a:r>
              <a:rPr lang="en-US" dirty="0" err="1" smtClean="0"/>
              <a:t>modificare</a:t>
            </a:r>
            <a:r>
              <a:rPr lang="en-US" dirty="0" smtClean="0"/>
              <a:t> 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stili</a:t>
            </a:r>
            <a:r>
              <a:rPr lang="en-US" dirty="0" smtClean="0"/>
              <a:t> del </a:t>
            </a:r>
            <a:r>
              <a:rPr lang="en-US" dirty="0" err="1" smtClean="0"/>
              <a:t>testo</a:t>
            </a:r>
            <a:r>
              <a:rPr lang="en-US" dirty="0" smtClean="0"/>
              <a:t> </a:t>
            </a:r>
            <a:r>
              <a:rPr lang="en-US" dirty="0" err="1" smtClean="0"/>
              <a:t>dello</a:t>
            </a:r>
            <a:r>
              <a:rPr lang="en-US" dirty="0" smtClean="0"/>
              <a:t> schema</a:t>
            </a:r>
          </a:p>
          <a:p>
            <a:pPr lvl="1"/>
            <a:r>
              <a:rPr lang="en-US" dirty="0" smtClean="0"/>
              <a:t>Secondo </a:t>
            </a:r>
            <a:r>
              <a:rPr lang="en-US" dirty="0" err="1" smtClean="0"/>
              <a:t>livello</a:t>
            </a:r>
            <a:endParaRPr lang="en-US" dirty="0" smtClean="0"/>
          </a:p>
          <a:p>
            <a:pPr lvl="2"/>
            <a:r>
              <a:rPr lang="en-US" dirty="0" err="1" smtClean="0"/>
              <a:t>Terzo</a:t>
            </a:r>
            <a:r>
              <a:rPr lang="en-US" dirty="0" smtClean="0"/>
              <a:t> </a:t>
            </a:r>
            <a:r>
              <a:rPr lang="en-US" dirty="0" err="1" smtClean="0"/>
              <a:t>livello</a:t>
            </a:r>
            <a:endParaRPr lang="en-US" dirty="0" smtClean="0"/>
          </a:p>
          <a:p>
            <a:pPr lvl="3"/>
            <a:r>
              <a:rPr lang="en-US" dirty="0" smtClean="0"/>
              <a:t>Quarto </a:t>
            </a:r>
            <a:r>
              <a:rPr lang="en-US" dirty="0" err="1" smtClean="0"/>
              <a:t>livello</a:t>
            </a:r>
            <a:endParaRPr lang="en-US" dirty="0" smtClean="0"/>
          </a:p>
          <a:p>
            <a:pPr lvl="4"/>
            <a:r>
              <a:rPr lang="en-US" dirty="0" err="1" smtClean="0"/>
              <a:t>Quinto</a:t>
            </a:r>
            <a:r>
              <a:rPr lang="en-US" dirty="0" smtClean="0"/>
              <a:t> </a:t>
            </a:r>
            <a:r>
              <a:rPr lang="en-US" dirty="0" err="1" smtClean="0"/>
              <a:t>livello</a:t>
            </a:r>
            <a:endParaRPr lang="en-US" dirty="0" smtClean="0"/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1162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/>
            </a:lvl1pPr>
          </a:lstStyle>
          <a:p>
            <a:pPr>
              <a:defRPr/>
            </a:pPr>
            <a:fld id="{AB48591A-4CC3-4BE1-A062-3E142F7024CC}" type="datetime1">
              <a:rPr lang="en-US" smtClean="0"/>
              <a:t>08-05-12</a:t>
            </a:fld>
            <a:endParaRPr lang="en-US"/>
          </a:p>
        </p:txBody>
      </p:sp>
      <p:sp>
        <p:nvSpPr>
          <p:cNvPr id="9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6948488" y="6308725"/>
            <a:ext cx="1905000" cy="549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>
              <a:defRPr/>
            </a:pPr>
            <a:r>
              <a:rPr lang="it-IT"/>
              <a:t>►</a:t>
            </a:r>
            <a:r>
              <a:rPr lang="it-IT">
                <a:solidFill>
                  <a:schemeClr val="folHlink"/>
                </a:solidFill>
              </a:rPr>
              <a:t> </a:t>
            </a:r>
            <a:fld id="{8E6F6D78-D349-4735-BE1E-92D541A949E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74" y="332656"/>
            <a:ext cx="1466850" cy="30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811" y="116632"/>
            <a:ext cx="753701" cy="7537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6" r:id="rId2"/>
    <p:sldLayoutId id="2147483709" r:id="rId3"/>
    <p:sldLayoutId id="2147483710" r:id="rId4"/>
    <p:sldLayoutId id="2147483707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1312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C3E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://coras.sourceforge.net/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coras.sourceforge.net/" TargetMode="External"/><Relationship Id="rId2" Type="http://schemas.openxmlformats.org/officeDocument/2006/relationships/hyperlink" Target="http://www.springer.com/computer/swe/book/978-3-642-12322-1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0.e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4.emf"/><Relationship Id="rId7" Type="http://schemas.openxmlformats.org/officeDocument/2006/relationships/image" Target="../media/image7.e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emf"/><Relationship Id="rId5" Type="http://schemas.openxmlformats.org/officeDocument/2006/relationships/image" Target="../media/image6.emf"/><Relationship Id="rId15" Type="http://schemas.openxmlformats.org/officeDocument/2006/relationships/image" Target="../media/image11.e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3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emf"/><Relationship Id="rId1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8032" y="-576808"/>
            <a:ext cx="7772400" cy="2133600"/>
          </a:xfrm>
        </p:spPr>
        <p:txBody>
          <a:bodyPr/>
          <a:lstStyle/>
          <a:p>
            <a:pPr eaLnBrk="1" hangingPunct="1"/>
            <a:r>
              <a:rPr lang="it-IT" dirty="0" smtClean="0"/>
              <a:t>NESSOS E-RISE Challenge 2012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1700808"/>
            <a:ext cx="8352928" cy="1295400"/>
          </a:xfrm>
        </p:spPr>
        <p:txBody>
          <a:bodyPr/>
          <a:lstStyle/>
          <a:p>
            <a:pPr eaLnBrk="1" hangingPunct="1"/>
            <a:r>
              <a:rPr lang="it-IT" sz="4400" dirty="0" smtClean="0"/>
              <a:t>Model-Driven Risk Analysis: </a:t>
            </a:r>
          </a:p>
          <a:p>
            <a:pPr eaLnBrk="1" hangingPunct="1"/>
            <a:r>
              <a:rPr lang="it-IT" sz="4400" dirty="0" smtClean="0"/>
              <a:t>The CORAS Approach</a:t>
            </a:r>
            <a:endParaRPr lang="it-IT" sz="3600" dirty="0" smtClean="0"/>
          </a:p>
          <a:p>
            <a:pPr eaLnBrk="1" hangingPunct="1"/>
            <a:endParaRPr lang="it-IT" sz="2000" dirty="0" smtClean="0"/>
          </a:p>
          <a:p>
            <a:pPr eaLnBrk="1" hangingPunct="1"/>
            <a:r>
              <a:rPr lang="it-IT" sz="3200" dirty="0" smtClean="0">
                <a:solidFill>
                  <a:srgbClr val="002060"/>
                </a:solidFill>
              </a:rPr>
              <a:t>Le Minh Sang Tran</a:t>
            </a:r>
            <a:endParaRPr lang="it-IT" sz="3600" dirty="0" smtClean="0">
              <a:solidFill>
                <a:srgbClr val="002060"/>
              </a:solidFill>
            </a:endParaRPr>
          </a:p>
        </p:txBody>
      </p:sp>
      <p:sp>
        <p:nvSpPr>
          <p:cNvPr id="9" name="Footer Placeholder 3"/>
          <p:cNvSpPr txBox="1">
            <a:spLocks/>
          </p:cNvSpPr>
          <p:nvPr/>
        </p:nvSpPr>
        <p:spPr bwMode="auto">
          <a:xfrm>
            <a:off x="2266602" y="6428630"/>
            <a:ext cx="4465638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 smtClean="0"/>
              <a:t>NESSOS E-RISE Challenge 2012 – Trento May 8, 2012</a:t>
            </a:r>
            <a:endParaRPr lang="it-IT" dirty="0" smtClean="0"/>
          </a:p>
          <a:p>
            <a:pPr algn="ctr">
              <a:defRPr/>
            </a:pPr>
            <a:endParaRPr lang="it-IT" dirty="0"/>
          </a:p>
        </p:txBody>
      </p:sp>
      <p:grpSp>
        <p:nvGrpSpPr>
          <p:cNvPr id="4" name="Group 3"/>
          <p:cNvGrpSpPr/>
          <p:nvPr/>
        </p:nvGrpSpPr>
        <p:grpSpPr>
          <a:xfrm>
            <a:off x="1196781" y="4869160"/>
            <a:ext cx="7092251" cy="1008112"/>
            <a:chOff x="1196781" y="3429000"/>
            <a:chExt cx="7092251" cy="100811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3429000"/>
              <a:ext cx="1008112" cy="100811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003032" y="3636927"/>
              <a:ext cx="2286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itchFamily="34" charset="0"/>
                </a:rPr>
                <a:t>Università</a:t>
              </a:r>
              <a:r>
                <a:rPr 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itchFamily="34" charset="0"/>
                </a:rPr>
                <a:t> </a:t>
              </a:r>
              <a:r>
                <a:rPr lang="en-US" sz="16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itchFamily="34" charset="0"/>
                </a:rPr>
                <a:t>degli</a:t>
              </a:r>
              <a:r>
                <a:rPr 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itchFamily="34" charset="0"/>
                </a:rPr>
                <a:t> </a:t>
              </a:r>
            </a:p>
            <a:p>
              <a:pPr algn="l"/>
              <a:r>
                <a:rPr lang="en-US" sz="16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itchFamily="34" charset="0"/>
                </a:rPr>
                <a:t>Studi</a:t>
              </a:r>
              <a:r>
                <a:rPr 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itchFamily="34" charset="0"/>
                </a:rPr>
                <a:t> di Trento</a:t>
              </a:r>
              <a:endPara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6781" y="3636640"/>
              <a:ext cx="3159195" cy="656456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3001530" y="4149080"/>
            <a:ext cx="322665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tran@disi.unitn.it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Risk modeling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22275" y="1524000"/>
            <a:ext cx="8440738" cy="4670425"/>
          </a:xfrm>
        </p:spPr>
        <p:txBody>
          <a:bodyPr/>
          <a:lstStyle/>
          <a:p>
            <a:r>
              <a:rPr lang="en-US" sz="2400" dirty="0" smtClean="0"/>
              <a:t>The CORAS language consists of five kinds of diagrams</a:t>
            </a:r>
          </a:p>
          <a:p>
            <a:pPr lvl="1"/>
            <a:r>
              <a:rPr lang="en-US" sz="2000" dirty="0" smtClean="0"/>
              <a:t>Asset diagrams</a:t>
            </a:r>
          </a:p>
          <a:p>
            <a:pPr lvl="1"/>
            <a:r>
              <a:rPr lang="en-US" sz="2000" dirty="0" smtClean="0"/>
              <a:t>Threat diagrams</a:t>
            </a:r>
          </a:p>
          <a:p>
            <a:pPr lvl="1"/>
            <a:r>
              <a:rPr lang="en-US" sz="2000" dirty="0" smtClean="0"/>
              <a:t>Risk diagrams</a:t>
            </a:r>
          </a:p>
          <a:p>
            <a:pPr lvl="1"/>
            <a:r>
              <a:rPr lang="en-US" sz="2000" dirty="0" smtClean="0"/>
              <a:t>Treatment diagrams</a:t>
            </a:r>
          </a:p>
          <a:p>
            <a:pPr lvl="1"/>
            <a:r>
              <a:rPr lang="en-US" sz="2000" dirty="0" smtClean="0"/>
              <a:t>Treatment overview diagrams</a:t>
            </a:r>
          </a:p>
          <a:p>
            <a:r>
              <a:rPr lang="en-US" sz="2400" dirty="0" smtClean="0"/>
              <a:t>Each kind of diagram supports specific steps of the risk analysis process</a:t>
            </a:r>
          </a:p>
          <a:p>
            <a:r>
              <a:rPr lang="en-US" sz="2400" dirty="0" smtClean="0"/>
              <a:t>Three further kinds of diagram for specific needs</a:t>
            </a:r>
          </a:p>
          <a:p>
            <a:pPr lvl="1"/>
            <a:r>
              <a:rPr lang="en-US" sz="2000" dirty="0" smtClean="0"/>
              <a:t>High-level CORAS diagrams</a:t>
            </a:r>
          </a:p>
          <a:p>
            <a:pPr lvl="1"/>
            <a:r>
              <a:rPr lang="en-US" sz="2000" dirty="0" smtClean="0"/>
              <a:t>Dependent CORAS diagrams</a:t>
            </a:r>
          </a:p>
          <a:p>
            <a:pPr lvl="1"/>
            <a:r>
              <a:rPr lang="en-US" sz="2000" dirty="0" smtClean="0"/>
              <a:t>Legal CORAS diagrams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835150" y="6453336"/>
            <a:ext cx="4465638" cy="3127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NESSOS E-RISE Challenge 2012 – Trento May 8, 2012 </a:t>
            </a:r>
            <a:endParaRPr lang="it-IT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488" y="6308725"/>
            <a:ext cx="1905000" cy="549275"/>
          </a:xfrm>
        </p:spPr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413A9B33-A2AF-49EB-8613-D620A4A88D29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403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eight steps of a CORAS risk analysis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NESSOS E-RISE Challenge 2012 – Trento May 8, 2012 </a:t>
            </a:r>
            <a:endParaRPr lang="it-IT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413A9B33-A2AF-49EB-8613-D620A4A88D29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13" y="1196752"/>
            <a:ext cx="6906479" cy="47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27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eight steps of a CORAS risk analysis</a:t>
            </a:r>
            <a:endParaRPr lang="en-US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22275" y="1524000"/>
            <a:ext cx="8721725" cy="5334000"/>
          </a:xfrm>
        </p:spPr>
        <p:txBody>
          <a:bodyPr/>
          <a:lstStyle/>
          <a:p>
            <a:pPr marL="457200" indent="-457200">
              <a:buFont typeface="Arial" charset="0"/>
              <a:buAutoNum type="arabicPeriod"/>
            </a:pPr>
            <a:r>
              <a:rPr lang="en-US" sz="2800" dirty="0" smtClean="0"/>
              <a:t>Preparation for the analysis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800" dirty="0" smtClean="0"/>
              <a:t>Customer presentation of the target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800" dirty="0" smtClean="0"/>
              <a:t>Refining the target description using asset diagrams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800" dirty="0" smtClean="0"/>
              <a:t>Approval of the target description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800" dirty="0" smtClean="0"/>
              <a:t>Risk identification using threat diagrams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800" dirty="0" smtClean="0"/>
              <a:t>Risk estimation using threat diagrams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800" dirty="0" smtClean="0"/>
              <a:t>Risk evaluation using risk diagrams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800" dirty="0" smtClean="0"/>
              <a:t>Risk treatment using treatment diagrams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068960"/>
            <a:ext cx="1439072" cy="244874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stA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439738" y="1484784"/>
            <a:ext cx="8435975" cy="2106612"/>
          </a:xfrm>
          <a:prstGeom prst="rect">
            <a:avLst/>
          </a:prstGeom>
          <a:noFill/>
          <a:ln w="1905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8201" name="Rectangle 8"/>
          <p:cNvSpPr>
            <a:spLocks noChangeArrowheads="1"/>
          </p:cNvSpPr>
          <p:nvPr/>
        </p:nvSpPr>
        <p:spPr bwMode="auto">
          <a:xfrm>
            <a:off x="439738" y="5088284"/>
            <a:ext cx="8435975" cy="788988"/>
          </a:xfrm>
          <a:prstGeom prst="rect">
            <a:avLst/>
          </a:prstGeom>
          <a:noFill/>
          <a:ln w="1905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439738" y="3645024"/>
            <a:ext cx="8435975" cy="1374651"/>
          </a:xfrm>
          <a:prstGeom prst="rect">
            <a:avLst/>
          </a:prstGeom>
          <a:noFill/>
          <a:ln w="1905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NESSOS E-RISE Challenge 2012 – Trento May 8, 2012 </a:t>
            </a:r>
            <a:endParaRPr lang="it-IT" b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488" y="6308725"/>
            <a:ext cx="1905000" cy="549275"/>
          </a:xfrm>
        </p:spPr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413A9B33-A2AF-49EB-8613-D620A4A88D29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350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Preparation for the analysis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2420888"/>
            <a:ext cx="4038600" cy="5073650"/>
          </a:xfrm>
        </p:spPr>
        <p:txBody>
          <a:bodyPr/>
          <a:lstStyle/>
          <a:p>
            <a:r>
              <a:rPr lang="en-US" dirty="0" smtClean="0"/>
              <a:t>Tasks:</a:t>
            </a:r>
          </a:p>
          <a:p>
            <a:pPr lvl="1"/>
            <a:r>
              <a:rPr lang="en-US" dirty="0"/>
              <a:t>Roughly setting the scope and focus</a:t>
            </a:r>
          </a:p>
          <a:p>
            <a:pPr lvl="1"/>
            <a:r>
              <a:rPr lang="en-US" dirty="0"/>
              <a:t>Informing the customers of their responsibilities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2420888"/>
            <a:ext cx="4038600" cy="2376487"/>
          </a:xfrm>
        </p:spPr>
        <p:txBody>
          <a:bodyPr/>
          <a:lstStyle/>
          <a:p>
            <a:r>
              <a:rPr lang="en-US" dirty="0" smtClean="0"/>
              <a:t>People should participate:</a:t>
            </a:r>
          </a:p>
          <a:p>
            <a:pPr lvl="1"/>
            <a:r>
              <a:rPr lang="en-US" dirty="0" smtClean="0"/>
              <a:t>Target team (representatives of the customer)</a:t>
            </a:r>
          </a:p>
          <a:p>
            <a:pPr lvl="1"/>
            <a:r>
              <a:rPr lang="en-US" dirty="0" smtClean="0"/>
              <a:t>Analysis team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NESSOS E-RISE Challenge 2012 – Trento May 8, 2012 </a:t>
            </a:r>
            <a:endParaRPr lang="it-IT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413A9B33-A2AF-49EB-8613-D620A4A88D29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  <p:sp>
        <p:nvSpPr>
          <p:cNvPr id="9" name="Content Placeholder 7"/>
          <p:cNvSpPr txBox="1">
            <a:spLocks/>
          </p:cNvSpPr>
          <p:nvPr/>
        </p:nvSpPr>
        <p:spPr bwMode="auto">
          <a:xfrm>
            <a:off x="4776564" y="4797152"/>
            <a:ext cx="403860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1312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FC3E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Modeling:</a:t>
            </a:r>
          </a:p>
          <a:p>
            <a:pPr lvl="1"/>
            <a:r>
              <a:rPr lang="en-US" b="0" dirty="0" smtClean="0"/>
              <a:t>Modeling is not part of this step</a:t>
            </a:r>
            <a:endParaRPr lang="en-US" b="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7200" y="1052513"/>
            <a:ext cx="8229600" cy="115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1312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FC3E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Objective: do the necessary initial preparations prior to the actual startup of the analysis</a:t>
            </a:r>
          </a:p>
        </p:txBody>
      </p:sp>
    </p:spTree>
    <p:extLst>
      <p:ext uri="{BB962C8B-B14F-4D97-AF65-F5344CB8AC3E}">
        <p14:creationId xmlns:p14="http://schemas.microsoft.com/office/powerpoint/2010/main" val="395300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Alice is a PhD student. She signed a contract to receive funding from the Big Corporation for her thesis topic. </a:t>
            </a:r>
          </a:p>
          <a:p>
            <a:r>
              <a:rPr lang="en-US" sz="2400" dirty="0" smtClean="0"/>
              <a:t>Alice’s thesis relates to business stuff of the Big Corporation.</a:t>
            </a:r>
          </a:p>
          <a:p>
            <a:r>
              <a:rPr lang="en-US" sz="2400" dirty="0" smtClean="0"/>
              <a:t>Alice’s often works on her home laptop. She is living with Ann, her sister. Alice and Ann use the same laptop.</a:t>
            </a:r>
          </a:p>
          <a:p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NESSOS E-RISE Challenge 2012 – Trento May 8, 2012 </a:t>
            </a:r>
            <a:endParaRPr lang="it-IT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413A9B33-A2AF-49EB-8613-D620A4A88D29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146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Customer presentation of the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Objective: achieve an initial understanding of the “target” of risk analysis</a:t>
            </a:r>
          </a:p>
          <a:p>
            <a:endParaRPr lang="en-US" sz="2800" dirty="0" smtClean="0"/>
          </a:p>
          <a:p>
            <a:r>
              <a:rPr lang="en-US" sz="2800" dirty="0" smtClean="0"/>
              <a:t>This step involves an introductory meeting</a:t>
            </a:r>
          </a:p>
          <a:p>
            <a:r>
              <a:rPr lang="en-US" sz="2800" dirty="0" smtClean="0"/>
              <a:t>Agenda for this meeting: to get the representatives of the client to present:</a:t>
            </a:r>
          </a:p>
          <a:p>
            <a:pPr lvl="1"/>
            <a:r>
              <a:rPr lang="en-US" sz="2400" dirty="0" smtClean="0"/>
              <a:t>Their overall goals of the analysis</a:t>
            </a:r>
          </a:p>
          <a:p>
            <a:pPr lvl="1"/>
            <a:r>
              <a:rPr lang="en-US" sz="2400" dirty="0" smtClean="0"/>
              <a:t>The target they wish to have analyzed</a:t>
            </a:r>
          </a:p>
          <a:p>
            <a:r>
              <a:rPr lang="en-US" sz="2800" dirty="0" smtClean="0"/>
              <a:t>Hence, during the initial step the analysts will gather information based on the customer’s presentations and discussions</a:t>
            </a:r>
          </a:p>
          <a:p>
            <a:pPr lvl="1"/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NESSOS E-RISE Challenge 2012 – Trento May 8, 2012 </a:t>
            </a:r>
            <a:endParaRPr lang="it-IT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413A9B33-A2AF-49EB-8613-D620A4A88D29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532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Customer presentation of the target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Tasks:</a:t>
            </a:r>
          </a:p>
          <a:p>
            <a:pPr lvl="1"/>
            <a:r>
              <a:rPr lang="en-US" dirty="0" smtClean="0"/>
              <a:t>The CORAS risk analysis method is introduced</a:t>
            </a:r>
          </a:p>
          <a:p>
            <a:pPr lvl="1"/>
            <a:r>
              <a:rPr lang="en-US" dirty="0" smtClean="0"/>
              <a:t>Customer presents the their goals and target</a:t>
            </a:r>
          </a:p>
          <a:p>
            <a:pPr lvl="1"/>
            <a:r>
              <a:rPr lang="en-US" dirty="0" smtClean="0"/>
              <a:t>The focus of the analysis is set</a:t>
            </a:r>
          </a:p>
          <a:p>
            <a:pPr lvl="1"/>
            <a:r>
              <a:rPr lang="en-US" dirty="0" smtClean="0"/>
              <a:t>The meetings and workshops are planned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2376487"/>
          </a:xfrm>
        </p:spPr>
        <p:txBody>
          <a:bodyPr/>
          <a:lstStyle/>
          <a:p>
            <a:r>
              <a:rPr lang="en-US" dirty="0" smtClean="0"/>
              <a:t>People should participate:</a:t>
            </a:r>
          </a:p>
          <a:p>
            <a:pPr lvl="1"/>
            <a:r>
              <a:rPr lang="en-US" dirty="0" smtClean="0"/>
              <a:t>Target team (representatives of the customer)</a:t>
            </a:r>
          </a:p>
          <a:p>
            <a:pPr lvl="1"/>
            <a:r>
              <a:rPr lang="en-US" dirty="0" smtClean="0"/>
              <a:t>Analysis team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NESSOS E-RISE Challenge 2012 – Trento May 8, 2012 </a:t>
            </a:r>
            <a:endParaRPr lang="it-IT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413A9B33-A2AF-49EB-8613-D620A4A88D29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  <p:sp>
        <p:nvSpPr>
          <p:cNvPr id="9" name="Content Placeholder 7"/>
          <p:cNvSpPr txBox="1">
            <a:spLocks/>
          </p:cNvSpPr>
          <p:nvPr/>
        </p:nvSpPr>
        <p:spPr bwMode="auto">
          <a:xfrm>
            <a:off x="4776564" y="3573016"/>
            <a:ext cx="403860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1312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FC3E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Modeling:</a:t>
            </a:r>
          </a:p>
          <a:p>
            <a:pPr lvl="1"/>
            <a:r>
              <a:rPr lang="en-US" b="0" dirty="0" smtClean="0"/>
              <a:t>Informal drawings, pictures or sketches on a blackboard</a:t>
            </a:r>
          </a:p>
          <a:p>
            <a:pPr lvl="1"/>
            <a:r>
              <a:rPr lang="en-US" b="0" dirty="0" smtClean="0"/>
              <a:t>Or supplemented with more formal modeling techniques (such as UML, …)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95723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smtClean="0"/>
              <a:t>Customer </a:t>
            </a:r>
            <a:r>
              <a:rPr lang="en-US" dirty="0"/>
              <a:t>presentation of the target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3662"/>
            <a:ext cx="8229600" cy="5073650"/>
          </a:xfrm>
        </p:spPr>
        <p:txBody>
          <a:bodyPr/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Customer’s goals and target:</a:t>
            </a:r>
          </a:p>
          <a:p>
            <a:pPr lvl="1"/>
            <a:r>
              <a:rPr lang="en-US" sz="2000" dirty="0" smtClean="0"/>
              <a:t>Alice is worried about losing the work she has done on her thesis</a:t>
            </a:r>
          </a:p>
          <a:p>
            <a:pPr lvl="1"/>
            <a:r>
              <a:rPr lang="en-US" sz="2000" dirty="0" smtClean="0"/>
              <a:t>Big Corporation worried that sensitive business information with reach its competitors</a:t>
            </a:r>
          </a:p>
          <a:p>
            <a:pPr lvl="1"/>
            <a:r>
              <a:rPr lang="en-US" sz="2000" dirty="0" smtClean="0"/>
              <a:t>Hence, they decide to do security risk analysis to determine the risk level is acceptance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NESSOS E-RISE Challenge 2012 – Trento May 8, 2012 </a:t>
            </a:r>
            <a:endParaRPr lang="it-IT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413A9B33-A2AF-49EB-8613-D620A4A88D29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164" y="987921"/>
            <a:ext cx="4991100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691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16" y="188640"/>
            <a:ext cx="7221488" cy="633412"/>
          </a:xfrm>
        </p:spPr>
        <p:txBody>
          <a:bodyPr/>
          <a:lstStyle/>
          <a:p>
            <a:r>
              <a:rPr lang="en-US" dirty="0" smtClean="0"/>
              <a:t>Step 3: Refining the target description using asset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Objective: ensure a common and more precise understanding of the target analysis, including its scope, focus, and main assets</a:t>
            </a:r>
          </a:p>
          <a:p>
            <a:endParaRPr lang="en-US" sz="2800" dirty="0" smtClean="0"/>
          </a:p>
          <a:p>
            <a:r>
              <a:rPr lang="en-US" sz="2800" dirty="0" smtClean="0"/>
              <a:t>Involve a separate meeting between analysis team and representatives of customer</a:t>
            </a:r>
          </a:p>
          <a:p>
            <a:r>
              <a:rPr lang="en-US" sz="2800" dirty="0" smtClean="0"/>
              <a:t>The first threats, vulnerabilities, threat scenarios and unwanted incidents are identify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NESSOS E-RISE Challenge 2012 – Trento May 8, 2012 </a:t>
            </a:r>
            <a:endParaRPr lang="it-IT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413A9B33-A2AF-49EB-8613-D620A4A88D29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704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16" y="188640"/>
            <a:ext cx="7221488" cy="633412"/>
          </a:xfrm>
        </p:spPr>
        <p:txBody>
          <a:bodyPr/>
          <a:lstStyle/>
          <a:p>
            <a:r>
              <a:rPr lang="en-US" dirty="0"/>
              <a:t>Step 3: Refining the target description using asset diagrams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Tasks:</a:t>
            </a:r>
          </a:p>
          <a:p>
            <a:pPr lvl="1"/>
            <a:r>
              <a:rPr lang="en-US" dirty="0" smtClean="0"/>
              <a:t>The target as understood by the analyst</a:t>
            </a:r>
          </a:p>
          <a:p>
            <a:pPr lvl="1"/>
            <a:r>
              <a:rPr lang="en-US" dirty="0" smtClean="0"/>
              <a:t>The assets are identified</a:t>
            </a:r>
          </a:p>
          <a:p>
            <a:pPr lvl="1"/>
            <a:r>
              <a:rPr lang="en-US" dirty="0" smtClean="0"/>
              <a:t>A high-level analysis is conducted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2376487"/>
          </a:xfrm>
        </p:spPr>
        <p:txBody>
          <a:bodyPr/>
          <a:lstStyle/>
          <a:p>
            <a:r>
              <a:rPr lang="en-US" dirty="0" smtClean="0"/>
              <a:t>People should participate:</a:t>
            </a:r>
          </a:p>
          <a:p>
            <a:pPr lvl="1"/>
            <a:r>
              <a:rPr lang="en-US" dirty="0" smtClean="0"/>
              <a:t>Target team</a:t>
            </a:r>
          </a:p>
          <a:p>
            <a:pPr lvl="1"/>
            <a:r>
              <a:rPr lang="en-US" dirty="0" smtClean="0"/>
              <a:t>Analysis team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NESSOS E-RISE Challenge 2012 – Trento May 8, 2012 </a:t>
            </a:r>
            <a:endParaRPr lang="it-IT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413A9B33-A2AF-49EB-8613-D620A4A88D29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  <p:sp>
        <p:nvSpPr>
          <p:cNvPr id="9" name="Content Placeholder 7"/>
          <p:cNvSpPr txBox="1">
            <a:spLocks/>
          </p:cNvSpPr>
          <p:nvPr/>
        </p:nvSpPr>
        <p:spPr bwMode="auto">
          <a:xfrm>
            <a:off x="4776564" y="3573016"/>
            <a:ext cx="403860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1312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FC3E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Modeling:</a:t>
            </a:r>
          </a:p>
          <a:p>
            <a:pPr lvl="1"/>
            <a:r>
              <a:rPr lang="en-US" b="0" dirty="0" smtClean="0"/>
              <a:t>Asset diagrams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58807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5410944" cy="5073650"/>
          </a:xfrm>
        </p:spPr>
        <p:txBody>
          <a:bodyPr/>
          <a:lstStyle/>
          <a:p>
            <a:r>
              <a:rPr lang="en-US" sz="2800" dirty="0" smtClean="0"/>
              <a:t>General introduction</a:t>
            </a:r>
          </a:p>
          <a:p>
            <a:pPr lvl="1"/>
            <a:r>
              <a:rPr lang="en-US" sz="2400" dirty="0" smtClean="0"/>
              <a:t>What is Risk and Risk Analysis?</a:t>
            </a:r>
          </a:p>
          <a:p>
            <a:r>
              <a:rPr lang="en-US" sz="2800" dirty="0" smtClean="0"/>
              <a:t>What is CORAS?</a:t>
            </a:r>
          </a:p>
          <a:p>
            <a:pPr lvl="1"/>
            <a:r>
              <a:rPr lang="en-US" sz="2400" dirty="0" smtClean="0"/>
              <a:t>Central concepts</a:t>
            </a:r>
          </a:p>
          <a:p>
            <a:pPr lvl="1"/>
            <a:r>
              <a:rPr lang="en-US" sz="2400" dirty="0" smtClean="0"/>
              <a:t>The risk analysis process</a:t>
            </a:r>
          </a:p>
          <a:p>
            <a:r>
              <a:rPr lang="en-US" sz="2800" dirty="0" smtClean="0"/>
              <a:t>The eight steps of a CORAS risk analysis</a:t>
            </a:r>
          </a:p>
          <a:p>
            <a:r>
              <a:rPr lang="en-US" sz="2800" dirty="0" smtClean="0"/>
              <a:t>Semantics</a:t>
            </a:r>
          </a:p>
          <a:p>
            <a:r>
              <a:rPr lang="en-US" sz="2800" dirty="0" smtClean="0"/>
              <a:t>Tool support and Demo</a:t>
            </a:r>
          </a:p>
          <a:p>
            <a:r>
              <a:rPr lang="en-US" sz="2800" dirty="0" smtClean="0"/>
              <a:t>Summary</a:t>
            </a:r>
          </a:p>
          <a:p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835150" y="6428630"/>
            <a:ext cx="4465638" cy="3127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NESSOS E-RISE Challenge 2012 – Trento May 8, 2012</a:t>
            </a:r>
            <a:endParaRPr lang="it-IT" b="0" dirty="0" smtClean="0"/>
          </a:p>
          <a:p>
            <a:pPr>
              <a:defRPr/>
            </a:pPr>
            <a:endParaRPr lang="it-IT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►</a:t>
            </a:r>
            <a:r>
              <a:rPr lang="it-IT" dirty="0" smtClean="0">
                <a:solidFill>
                  <a:schemeClr val="folHlink"/>
                </a:solidFill>
              </a:rPr>
              <a:t> </a:t>
            </a:r>
            <a:fld id="{413A9B33-A2AF-49EB-8613-D620A4A88D29}" type="slidenum">
              <a:rPr lang="it-IT" smtClean="0"/>
              <a:pPr>
                <a:defRPr/>
              </a:pPr>
              <a:t>2</a:t>
            </a:fld>
            <a:endParaRPr lang="it-IT" dirty="0"/>
          </a:p>
        </p:txBody>
      </p:sp>
      <p:pic>
        <p:nvPicPr>
          <p:cNvPr id="7" name="Picture 2" descr="P:\coras_bok\cover\coras_book_cov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575" y="1916832"/>
            <a:ext cx="2728913" cy="424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07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16" y="188640"/>
            <a:ext cx="6861448" cy="633412"/>
          </a:xfrm>
        </p:spPr>
        <p:txBody>
          <a:bodyPr/>
          <a:lstStyle/>
          <a:p>
            <a:r>
              <a:rPr lang="en-US" dirty="0"/>
              <a:t>Step 3: Refining the target description using asset diagrams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Artifacts produced:</a:t>
            </a:r>
          </a:p>
          <a:p>
            <a:pPr lvl="1"/>
            <a:r>
              <a:rPr lang="en-US" sz="2400" dirty="0" smtClean="0"/>
              <a:t>Asset diagram</a:t>
            </a:r>
          </a:p>
          <a:p>
            <a:pPr lvl="1"/>
            <a:r>
              <a:rPr lang="en-US" sz="2400" dirty="0" smtClean="0"/>
              <a:t>Preliminary list of Unwanted incidents</a:t>
            </a:r>
          </a:p>
          <a:p>
            <a:r>
              <a:rPr lang="en-US" sz="2800" dirty="0" smtClean="0"/>
              <a:t>What have to do:</a:t>
            </a:r>
          </a:p>
          <a:p>
            <a:pPr lvl="1"/>
            <a:r>
              <a:rPr lang="en-US" sz="2400" dirty="0" smtClean="0"/>
              <a:t>Asset Analysis</a:t>
            </a:r>
          </a:p>
          <a:p>
            <a:pPr lvl="2"/>
            <a:r>
              <a:rPr lang="en-US" sz="2000" dirty="0" smtClean="0"/>
              <a:t>Identify involving parties </a:t>
            </a:r>
          </a:p>
          <a:p>
            <a:pPr lvl="2"/>
            <a:r>
              <a:rPr lang="en-US" sz="2000" dirty="0" smtClean="0"/>
              <a:t>Identify assets of each party intend to protect</a:t>
            </a:r>
          </a:p>
          <a:p>
            <a:pPr lvl="3"/>
            <a:r>
              <a:rPr lang="en-US" sz="1800" dirty="0" smtClean="0"/>
              <a:t>The “THINGS” that are valuable</a:t>
            </a:r>
          </a:p>
          <a:p>
            <a:pPr lvl="2"/>
            <a:r>
              <a:rPr lang="en-US" sz="2000" dirty="0" smtClean="0"/>
              <a:t>Relations between assets</a:t>
            </a:r>
          </a:p>
          <a:p>
            <a:pPr lvl="3"/>
            <a:r>
              <a:rPr lang="en-US" sz="1800" dirty="0" smtClean="0"/>
              <a:t>Harm in one asset might harm also other assets.</a:t>
            </a:r>
          </a:p>
          <a:p>
            <a:pPr lvl="1"/>
            <a:r>
              <a:rPr lang="en-US" sz="2400" dirty="0" smtClean="0"/>
              <a:t>High level risk analysis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/>
              <a:t>Preliminary </a:t>
            </a:r>
            <a:r>
              <a:rPr lang="en-US" sz="2400" dirty="0" smtClean="0"/>
              <a:t>Unwanted </a:t>
            </a:r>
            <a:r>
              <a:rPr lang="en-US" sz="2400" dirty="0"/>
              <a:t>incidents</a:t>
            </a:r>
          </a:p>
          <a:p>
            <a:pPr lvl="1"/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NESSOS E-RISE Challenge 2012 – Trento May 8, 2012 </a:t>
            </a:r>
            <a:endParaRPr lang="it-IT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413A9B33-A2AF-49EB-8613-D620A4A88D29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337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Identify Party and Asset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Party:</a:t>
            </a:r>
          </a:p>
          <a:p>
            <a:pPr lvl="1"/>
            <a:r>
              <a:rPr lang="en-US" sz="2400" dirty="0" smtClean="0"/>
              <a:t>Alice, Big Corporation (BC)</a:t>
            </a:r>
          </a:p>
          <a:p>
            <a:r>
              <a:rPr lang="en-US" sz="2800" dirty="0" smtClean="0"/>
              <a:t>Asset:</a:t>
            </a:r>
          </a:p>
          <a:p>
            <a:pPr lvl="1"/>
            <a:r>
              <a:rPr lang="en-US" sz="2400" dirty="0" smtClean="0"/>
              <a:t>PhD thesis</a:t>
            </a:r>
          </a:p>
          <a:p>
            <a:pPr lvl="1"/>
            <a:r>
              <a:rPr lang="en-US" sz="2400" dirty="0" smtClean="0"/>
              <a:t>Business sensitive information</a:t>
            </a:r>
          </a:p>
          <a:p>
            <a:pPr lvl="1"/>
            <a:r>
              <a:rPr lang="en-US" sz="2400" dirty="0" smtClean="0"/>
              <a:t>Alice’s reputation</a:t>
            </a:r>
          </a:p>
          <a:p>
            <a:pPr lvl="1"/>
            <a:r>
              <a:rPr lang="en-US" sz="2400" dirty="0" smtClean="0"/>
              <a:t>BC’s reputation</a:t>
            </a:r>
          </a:p>
          <a:p>
            <a:pPr lvl="1"/>
            <a:r>
              <a:rPr lang="en-US" sz="2400" dirty="0" smtClean="0"/>
              <a:t>Compliance with contract between Alice and BC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NESSOS E-RISE Challenge 2012 – Trento May 8, 2012 </a:t>
            </a:r>
            <a:endParaRPr lang="it-IT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413A9B33-A2AF-49EB-8613-D620A4A88D29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082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Asset d</a:t>
            </a:r>
            <a:r>
              <a:rPr lang="en-US" dirty="0" smtClean="0"/>
              <a:t>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We </a:t>
            </a:r>
            <a:r>
              <a:rPr lang="en-US" b="0" dirty="0"/>
              <a:t>use an </a:t>
            </a:r>
            <a:r>
              <a:rPr lang="en-US" b="0" dirty="0" smtClean="0"/>
              <a:t>Asset </a:t>
            </a:r>
            <a:r>
              <a:rPr lang="en-US" b="0" dirty="0"/>
              <a:t>diagram to model the parties involved in the analysis, which assets they want to protect, and whether harm to one asset may cause harm to any of the others.</a:t>
            </a:r>
          </a:p>
          <a:p>
            <a:r>
              <a:rPr lang="en-US" b="0" dirty="0" smtClean="0"/>
              <a:t>Notions to be used in Asset Diagram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NESSOS E-RISE Challenge 2012 – Trento May 8, 2012 </a:t>
            </a:r>
            <a:endParaRPr lang="it-IT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413A9B33-A2AF-49EB-8613-D620A4A88D29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33056"/>
            <a:ext cx="2304256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82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Asset </a:t>
            </a:r>
            <a:r>
              <a:rPr lang="en-US" dirty="0"/>
              <a:t>d</a:t>
            </a:r>
            <a:r>
              <a:rPr lang="en-US" dirty="0" smtClean="0"/>
              <a:t>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NESSOS E-RISE Challenge 2012 – Trento May 8, 2012 </a:t>
            </a:r>
            <a:endParaRPr lang="it-IT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413A9B33-A2AF-49EB-8613-D620A4A88D29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103087" cy="3750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873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rgbClr val="002060"/>
                </a:solidFill>
              </a:rPr>
              <a:t>High </a:t>
            </a:r>
            <a:r>
              <a:rPr lang="en-US" dirty="0">
                <a:solidFill>
                  <a:srgbClr val="002060"/>
                </a:solidFill>
              </a:rPr>
              <a:t>l</a:t>
            </a:r>
            <a:r>
              <a:rPr lang="en-US" dirty="0" smtClean="0">
                <a:solidFill>
                  <a:srgbClr val="002060"/>
                </a:solidFill>
              </a:rPr>
              <a:t>evel Risk </a:t>
            </a:r>
            <a:r>
              <a:rPr lang="en-US" dirty="0">
                <a:solidFill>
                  <a:srgbClr val="002060"/>
                </a:solidFill>
              </a:rPr>
              <a:t>a</a:t>
            </a:r>
            <a:r>
              <a:rPr lang="en-US" dirty="0" smtClean="0">
                <a:solidFill>
                  <a:srgbClr val="002060"/>
                </a:solidFill>
              </a:rPr>
              <a:t>nalysis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Preliminary Unwanted Incidents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NESSOS E-RISE Challenge 2012 – Trento May 8, 2012 </a:t>
            </a:r>
            <a:endParaRPr lang="it-IT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413A9B33-A2AF-49EB-8613-D620A4A88D29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250794"/>
              </p:ext>
            </p:extLst>
          </p:nvPr>
        </p:nvGraphicFramePr>
        <p:xfrm>
          <a:off x="467544" y="1700808"/>
          <a:ext cx="8280921" cy="4370786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2760307"/>
                <a:gridCol w="2760307"/>
                <a:gridCol w="2760307"/>
              </a:tblGrid>
              <a:tr h="8479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847969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Who/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</a:rPr>
                        <a:t> What is the cause?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How? What may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</a:rPr>
                        <a:t> happen? What does it harm?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What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</a:rPr>
                        <a:t> makes this possible?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84796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Alice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Deletes the thesis by mistake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No backup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84796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Laptop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Crashes</a:t>
                      </a:r>
                      <a:r>
                        <a:rPr lang="en-US" baseline="0" dirty="0" smtClean="0">
                          <a:solidFill>
                            <a:srgbClr val="0070C0"/>
                          </a:solidFill>
                        </a:rPr>
                        <a:t> and the last working hours is lost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Old laptop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7891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Hacker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Gains access to business</a:t>
                      </a:r>
                      <a:r>
                        <a:rPr lang="en-US" baseline="0" dirty="0" smtClean="0">
                          <a:solidFill>
                            <a:srgbClr val="0070C0"/>
                          </a:solidFill>
                        </a:rPr>
                        <a:t> sensitive information and sells it to competitors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Lack</a:t>
                      </a:r>
                      <a:r>
                        <a:rPr lang="en-US" baseline="0" dirty="0" smtClean="0">
                          <a:solidFill>
                            <a:srgbClr val="0070C0"/>
                          </a:solidFill>
                        </a:rPr>
                        <a:t> of security at home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68996"/>
            <a:ext cx="196215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0" y="1845196"/>
            <a:ext cx="2552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97571"/>
            <a:ext cx="6572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280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</a:t>
            </a:r>
            <a:r>
              <a:rPr lang="en-US" dirty="0" smtClean="0"/>
              <a:t>Approval of the target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Objective: decide a ranking of the assets; establish scales for estimating risks and criteria for evaluate risks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NESSOS E-RISE Challenge 2012 – Trento May 8, 2012 </a:t>
            </a:r>
            <a:endParaRPr lang="it-IT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413A9B33-A2AF-49EB-8613-D620A4A88D29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463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Approval of the target description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Tasks:</a:t>
            </a:r>
          </a:p>
          <a:p>
            <a:pPr lvl="1"/>
            <a:r>
              <a:rPr lang="en-US" dirty="0" smtClean="0"/>
              <a:t>Assets may be ranked (optional)</a:t>
            </a:r>
          </a:p>
          <a:p>
            <a:pPr lvl="1"/>
            <a:r>
              <a:rPr lang="en-US" dirty="0" smtClean="0"/>
              <a:t>Consequences scales must be set for </a:t>
            </a:r>
            <a:r>
              <a:rPr lang="en-US" b="1" dirty="0" smtClean="0"/>
              <a:t>each</a:t>
            </a:r>
            <a:r>
              <a:rPr lang="en-US" dirty="0" smtClean="0"/>
              <a:t> direct asset</a:t>
            </a:r>
          </a:p>
          <a:p>
            <a:pPr lvl="1"/>
            <a:r>
              <a:rPr lang="en-US" dirty="0" smtClean="0"/>
              <a:t>A likelihood scale must be defined</a:t>
            </a:r>
          </a:p>
          <a:p>
            <a:pPr lvl="1"/>
            <a:r>
              <a:rPr lang="en-US" dirty="0" smtClean="0"/>
              <a:t>Risk functions must be defined</a:t>
            </a:r>
          </a:p>
          <a:p>
            <a:pPr lvl="1"/>
            <a:r>
              <a:rPr lang="en-US" dirty="0" smtClean="0"/>
              <a:t>Risk evaluation criteria must be defined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2376487"/>
          </a:xfrm>
        </p:spPr>
        <p:txBody>
          <a:bodyPr/>
          <a:lstStyle/>
          <a:p>
            <a:r>
              <a:rPr lang="en-US" dirty="0" smtClean="0"/>
              <a:t>People should participate:</a:t>
            </a:r>
          </a:p>
          <a:p>
            <a:pPr lvl="1"/>
            <a:r>
              <a:rPr lang="en-US" dirty="0" smtClean="0"/>
              <a:t>Target team</a:t>
            </a:r>
          </a:p>
          <a:p>
            <a:pPr lvl="1"/>
            <a:r>
              <a:rPr lang="en-US" dirty="0" smtClean="0"/>
              <a:t>Analysis team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NESSOS E-RISE Challenge 2012 – Trento May 8, 2012 </a:t>
            </a:r>
            <a:endParaRPr lang="it-IT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413A9B33-A2AF-49EB-8613-D620A4A88D29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  <p:sp>
        <p:nvSpPr>
          <p:cNvPr id="9" name="Content Placeholder 7"/>
          <p:cNvSpPr txBox="1">
            <a:spLocks/>
          </p:cNvSpPr>
          <p:nvPr/>
        </p:nvSpPr>
        <p:spPr bwMode="auto">
          <a:xfrm>
            <a:off x="4776564" y="3573016"/>
            <a:ext cx="403860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1312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FC3E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Modeling:</a:t>
            </a:r>
          </a:p>
          <a:p>
            <a:pPr lvl="1"/>
            <a:r>
              <a:rPr lang="en-US" b="0" dirty="0" smtClean="0"/>
              <a:t>Modeling is not part of this step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69782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Approval of the target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Artifacts produced:</a:t>
            </a:r>
          </a:p>
          <a:p>
            <a:pPr lvl="1"/>
            <a:r>
              <a:rPr lang="en-US" dirty="0" smtClean="0"/>
              <a:t>Likelihood and Consequence scales</a:t>
            </a:r>
          </a:p>
          <a:p>
            <a:pPr lvl="1"/>
            <a:r>
              <a:rPr lang="en-US" dirty="0" smtClean="0"/>
              <a:t>Risk function</a:t>
            </a:r>
          </a:p>
          <a:p>
            <a:pPr lvl="1"/>
            <a:r>
              <a:rPr lang="en-US" dirty="0" smtClean="0"/>
              <a:t>Risk evaluation criteria</a:t>
            </a:r>
          </a:p>
          <a:p>
            <a:r>
              <a:rPr lang="en-US" dirty="0" smtClean="0"/>
              <a:t>What have to do:</a:t>
            </a:r>
          </a:p>
          <a:p>
            <a:pPr lvl="1"/>
            <a:r>
              <a:rPr lang="en-US" dirty="0" smtClean="0"/>
              <a:t>Define:</a:t>
            </a:r>
          </a:p>
          <a:p>
            <a:pPr lvl="2"/>
            <a:r>
              <a:rPr lang="en-US" dirty="0" smtClean="0"/>
              <a:t>Likelihood scale and its description</a:t>
            </a:r>
          </a:p>
          <a:p>
            <a:pPr lvl="2"/>
            <a:r>
              <a:rPr lang="en-US" dirty="0" smtClean="0"/>
              <a:t>Consequence scale for each asset</a:t>
            </a:r>
          </a:p>
          <a:p>
            <a:pPr lvl="1"/>
            <a:r>
              <a:rPr lang="en-US" dirty="0" smtClean="0"/>
              <a:t>Risk function is determined</a:t>
            </a:r>
          </a:p>
          <a:p>
            <a:pPr lvl="1"/>
            <a:r>
              <a:rPr lang="en-US" dirty="0" smtClean="0"/>
              <a:t>Agree on Risk evaluation criteria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NESSOS E-RISE Challenge 2012 – Trento May 8, 2012 </a:t>
            </a:r>
            <a:endParaRPr lang="it-IT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413A9B33-A2AF-49EB-8613-D620A4A88D29}" type="slidenum">
              <a:rPr lang="it-IT" smtClean="0"/>
              <a:pPr>
                <a:defRPr/>
              </a:pPr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456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Define Likelihood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Likelihood scale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NESSOS E-RISE Challenge 2012 – Trento May 8, 2012 </a:t>
            </a:r>
            <a:endParaRPr lang="it-IT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413A9B33-A2AF-49EB-8613-D620A4A88D29}" type="slidenum">
              <a:rPr lang="it-IT" smtClean="0"/>
              <a:pPr>
                <a:defRPr/>
              </a:pPr>
              <a:t>28</a:t>
            </a:fld>
            <a:endParaRPr lang="it-IT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572717"/>
              </p:ext>
            </p:extLst>
          </p:nvPr>
        </p:nvGraphicFramePr>
        <p:xfrm>
          <a:off x="827584" y="1924040"/>
          <a:ext cx="7464153" cy="3953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5212"/>
                <a:gridCol w="5788941"/>
              </a:tblGrid>
              <a:tr h="658872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Likelihood</a:t>
                      </a:r>
                    </a:p>
                  </a:txBody>
                  <a:tcPr marL="91439" marR="91439" marT="46703" marB="467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Description</a:t>
                      </a:r>
                    </a:p>
                  </a:txBody>
                  <a:tcPr marL="91439" marR="91439" marT="46703" marB="46703" horzOverflow="overflow"/>
                </a:tc>
              </a:tr>
              <a:tr h="658872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Certain</a:t>
                      </a:r>
                    </a:p>
                  </a:txBody>
                  <a:tcPr marL="91439" marR="91439" marT="46703" marB="467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A very high number of similar occurrences already on record; has occurred a very high number</a:t>
                      </a:r>
                    </a:p>
                  </a:txBody>
                  <a:tcPr marL="91439" marR="91439" marT="46703" marB="46703" horzOverflow="overflow"/>
                </a:tc>
              </a:tr>
              <a:tr h="658872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Likely</a:t>
                      </a:r>
                    </a:p>
                  </a:txBody>
                  <a:tcPr marL="91439" marR="91439" marT="46703" marB="467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A significant number of similar occurrences already on record; has occurred a significant</a:t>
                      </a:r>
                    </a:p>
                  </a:txBody>
                  <a:tcPr marL="91439" marR="91439" marT="46703" marB="46703" horzOverflow="overflow"/>
                </a:tc>
              </a:tr>
              <a:tr h="658872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Possible</a:t>
                      </a:r>
                    </a:p>
                  </a:txBody>
                  <a:tcPr marL="91439" marR="91439" marT="46703" marB="467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Several similar occurrences on record; has occurred more than once</a:t>
                      </a:r>
                    </a:p>
                  </a:txBody>
                  <a:tcPr marL="91439" marR="91439" marT="46703" marB="46703" horzOverflow="overflow"/>
                </a:tc>
              </a:tr>
              <a:tr h="658872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Unlikely</a:t>
                      </a:r>
                    </a:p>
                  </a:txBody>
                  <a:tcPr marL="91439" marR="91439" marT="46703" marB="467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Only very few similar incidents on record when considering a large volume of transaction</a:t>
                      </a:r>
                    </a:p>
                  </a:txBody>
                  <a:tcPr marL="91439" marR="91439" marT="46703" marB="46703" horzOverflow="overflow"/>
                </a:tc>
              </a:tr>
              <a:tr h="658872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Rare</a:t>
                      </a:r>
                    </a:p>
                  </a:txBody>
                  <a:tcPr marL="91439" marR="91439" marT="46703" marB="467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Has never occurred yet throughout the total lifetime of the system</a:t>
                      </a:r>
                    </a:p>
                  </a:txBody>
                  <a:tcPr marL="91439" marR="91439" marT="46703" marB="46703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132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Define Likelihood scale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Likelihood </a:t>
            </a:r>
            <a:r>
              <a:rPr lang="en-US" dirty="0" smtClean="0"/>
              <a:t>scale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NESSOS E-RISE Challenge 2012 – Trento May 8, 2012 </a:t>
            </a:r>
            <a:endParaRPr lang="it-IT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413A9B33-A2AF-49EB-8613-D620A4A88D29}" type="slidenum">
              <a:rPr lang="it-IT" smtClean="0"/>
              <a:pPr>
                <a:defRPr/>
              </a:pPr>
              <a:t>29</a:t>
            </a:fld>
            <a:endParaRPr lang="it-IT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945558"/>
              </p:ext>
            </p:extLst>
          </p:nvPr>
        </p:nvGraphicFramePr>
        <p:xfrm>
          <a:off x="827584" y="1996048"/>
          <a:ext cx="7464153" cy="4210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5212"/>
                <a:gridCol w="5788941"/>
              </a:tblGrid>
              <a:tr h="658872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Likelihood</a:t>
                      </a:r>
                    </a:p>
                  </a:txBody>
                  <a:tcPr marL="91439" marR="91439" marT="46703" marB="467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Description</a:t>
                      </a:r>
                    </a:p>
                  </a:txBody>
                  <a:tcPr marL="91439" marR="91439" marT="46703" marB="46703" horzOverflow="overflow"/>
                </a:tc>
              </a:tr>
              <a:tr h="658872">
                <a:tc>
                  <a:txBody>
                    <a:bodyPr/>
                    <a:lstStyle/>
                    <a:p>
                      <a:r>
                        <a:rPr lang="en-US" dirty="0" smtClean="0"/>
                        <a:t>Rarely</a:t>
                      </a:r>
                      <a:endParaRPr lang="en-US" dirty="0"/>
                    </a:p>
                  </a:txBody>
                  <a:tcPr marL="91439" marR="91439" marT="46703" marB="46703" horzOverflow="overflow"/>
                </a:tc>
                <a:tc>
                  <a:txBody>
                    <a:bodyPr/>
                    <a:lstStyle/>
                    <a:p>
                      <a:r>
                        <a:rPr lang="en-US" i="0" dirty="0" smtClean="0"/>
                        <a:t>Less than once per ten years</a:t>
                      </a:r>
                      <a:endParaRPr lang="en-US" i="0" dirty="0"/>
                    </a:p>
                  </a:txBody>
                  <a:tcPr marL="91439" marR="91439" marT="46703" marB="46703" horzOverflow="overflow"/>
                </a:tc>
              </a:tr>
              <a:tr h="658872">
                <a:tc>
                  <a:txBody>
                    <a:bodyPr/>
                    <a:lstStyle/>
                    <a:p>
                      <a:r>
                        <a:rPr lang="en-US" dirty="0" smtClean="0"/>
                        <a:t>Sometimes</a:t>
                      </a:r>
                      <a:endParaRPr lang="en-US" dirty="0"/>
                    </a:p>
                  </a:txBody>
                  <a:tcPr marL="91439" marR="91439" marT="46703" marB="46703" horzOverflow="overflow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Two</a:t>
                      </a:r>
                      <a:r>
                        <a:rPr lang="en-US" baseline="0" dirty="0" smtClean="0"/>
                        <a:t> or five times per year</a:t>
                      </a:r>
                      <a:endParaRPr lang="en-US" dirty="0"/>
                    </a:p>
                  </a:txBody>
                  <a:tcPr marL="91439" marR="91439" marT="46703" marB="46703" horzOverflow="overflow"/>
                </a:tc>
              </a:tr>
              <a:tr h="658872">
                <a:tc>
                  <a:txBody>
                    <a:bodyPr/>
                    <a:lstStyle/>
                    <a:p>
                      <a:r>
                        <a:rPr lang="en-US" dirty="0" smtClean="0"/>
                        <a:t>Regularly</a:t>
                      </a:r>
                      <a:endParaRPr lang="en-US" dirty="0"/>
                    </a:p>
                  </a:txBody>
                  <a:tcPr marL="91439" marR="91439" marT="46703" marB="46703" horzOverflow="overflow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..</a:t>
                      </a:r>
                      <a:r>
                        <a:rPr lang="en-US" i="1" dirty="0" smtClean="0"/>
                        <a:t> (determined</a:t>
                      </a:r>
                      <a:r>
                        <a:rPr lang="en-US" i="1" baseline="0" dirty="0" smtClean="0"/>
                        <a:t> by target team with the suggestions from analysis team</a:t>
                      </a:r>
                      <a:r>
                        <a:rPr lang="en-US" i="1" dirty="0" smtClean="0"/>
                        <a:t>)…</a:t>
                      </a:r>
                    </a:p>
                    <a:p>
                      <a:endParaRPr lang="en-US" dirty="0"/>
                    </a:p>
                  </a:txBody>
                  <a:tcPr marL="91439" marR="91439" marT="46703" marB="46703" horzOverflow="overflow"/>
                </a:tc>
              </a:tr>
              <a:tr h="658872">
                <a:tc>
                  <a:txBody>
                    <a:bodyPr/>
                    <a:lstStyle/>
                    <a:p>
                      <a:r>
                        <a:rPr lang="en-US" dirty="0" smtClean="0"/>
                        <a:t>Often</a:t>
                      </a:r>
                      <a:endParaRPr lang="en-US" dirty="0"/>
                    </a:p>
                  </a:txBody>
                  <a:tcPr marL="91439" marR="91439" marT="46703" marB="46703" horzOverflow="overflow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..</a:t>
                      </a:r>
                      <a:endParaRPr lang="en-US" dirty="0"/>
                    </a:p>
                  </a:txBody>
                  <a:tcPr marL="91439" marR="91439" marT="46703" marB="46703" horzOverflow="overflow"/>
                </a:tc>
              </a:tr>
              <a:tr h="658872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 marL="91439" marR="91439" marT="46703" marB="46703" horzOverflow="overflow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..</a:t>
                      </a:r>
                      <a:endParaRPr lang="en-US" dirty="0"/>
                    </a:p>
                  </a:txBody>
                  <a:tcPr marL="91439" marR="91439" marT="46703" marB="46703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272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Risk?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possible definition of Risk:</a:t>
            </a:r>
          </a:p>
          <a:p>
            <a:pPr lvl="1"/>
            <a:r>
              <a:rPr lang="en-US" smtClean="0"/>
              <a:t>Risk </a:t>
            </a:r>
            <a:r>
              <a:rPr lang="en-US" dirty="0" smtClean="0"/>
              <a:t>can be seen as </a:t>
            </a:r>
            <a:r>
              <a:rPr lang="en-US" dirty="0"/>
              <a:t>the probable </a:t>
            </a:r>
            <a:r>
              <a:rPr lang="en-US" dirty="0" smtClean="0"/>
              <a:t>frequency (or probability) of uncertain future events that can </a:t>
            </a:r>
            <a:r>
              <a:rPr lang="en-US" dirty="0"/>
              <a:t>make a probable magnitude of future </a:t>
            </a:r>
            <a:r>
              <a:rPr lang="en-US" dirty="0" smtClean="0"/>
              <a:t>loss (</a:t>
            </a:r>
            <a:r>
              <a:rPr lang="en-US" dirty="0"/>
              <a:t>an undesirable outcome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NESSOS E-RISE Challenge 2012 – Trento May 8, 2012 </a:t>
            </a:r>
            <a:endParaRPr lang="it-IT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413A9B33-A2AF-49EB-8613-D620A4A88D29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814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Define Consequence scale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Consequence scale (for direct Asset: PhD thesis)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NESSOS E-RISE Challenge 2012 – Trento May 8, 2012 </a:t>
            </a:r>
            <a:endParaRPr lang="it-IT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413A9B33-A2AF-49EB-8613-D620A4A88D29}" type="slidenum">
              <a:rPr lang="it-IT" smtClean="0"/>
              <a:pPr>
                <a:defRPr/>
              </a:pPr>
              <a:t>30</a:t>
            </a:fld>
            <a:endParaRPr lang="it-IT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551749"/>
              </p:ext>
            </p:extLst>
          </p:nvPr>
        </p:nvGraphicFramePr>
        <p:xfrm>
          <a:off x="827584" y="2140064"/>
          <a:ext cx="7464154" cy="3953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5519938"/>
              </a:tblGrid>
              <a:tr h="658872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Consequence</a:t>
                      </a:r>
                    </a:p>
                  </a:txBody>
                  <a:tcPr marL="91439" marR="91439" marT="46703" marB="467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Description</a:t>
                      </a:r>
                    </a:p>
                  </a:txBody>
                  <a:tcPr marL="91439" marR="91439" marT="46703" marB="46703" horzOverflow="overflow"/>
                </a:tc>
              </a:tr>
              <a:tr h="658872">
                <a:tc>
                  <a:txBody>
                    <a:bodyPr/>
                    <a:lstStyle/>
                    <a:p>
                      <a:r>
                        <a:rPr lang="en-US" dirty="0" smtClean="0"/>
                        <a:t>Catastrophic</a:t>
                      </a:r>
                      <a:endParaRPr lang="en-US" dirty="0"/>
                    </a:p>
                  </a:txBody>
                  <a:tcPr marL="91439" marR="91439" marT="46703" marB="46703" horzOverflow="overflow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Entire</a:t>
                      </a:r>
                      <a:r>
                        <a:rPr lang="en-US" baseline="0" dirty="0" smtClean="0"/>
                        <a:t> PhD thesis is lost and cannot recover</a:t>
                      </a:r>
                      <a:endParaRPr lang="en-US" dirty="0"/>
                    </a:p>
                  </a:txBody>
                  <a:tcPr marL="91439" marR="91439" marT="46703" marB="46703" horzOverflow="overflow"/>
                </a:tc>
              </a:tr>
              <a:tr h="658872">
                <a:tc>
                  <a:txBody>
                    <a:bodyPr/>
                    <a:lstStyle/>
                    <a:p>
                      <a:r>
                        <a:rPr lang="en-US" dirty="0" smtClean="0"/>
                        <a:t>Serious</a:t>
                      </a:r>
                      <a:endParaRPr lang="en-US" dirty="0"/>
                    </a:p>
                  </a:txBody>
                  <a:tcPr marL="91439" marR="91439" marT="46703" marB="46703" horzOverflow="overflow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Half</a:t>
                      </a:r>
                      <a:r>
                        <a:rPr lang="en-US" baseline="0" dirty="0" smtClean="0"/>
                        <a:t> of the PhD thesis is lost</a:t>
                      </a:r>
                      <a:endParaRPr lang="en-US" dirty="0"/>
                    </a:p>
                  </a:txBody>
                  <a:tcPr marL="91439" marR="91439" marT="46703" marB="46703" horzOverflow="overflow"/>
                </a:tc>
              </a:tr>
              <a:tr h="658872">
                <a:tc>
                  <a:txBody>
                    <a:bodyPr/>
                    <a:lstStyle/>
                    <a:p>
                      <a:r>
                        <a:rPr lang="en-US" dirty="0" smtClean="0"/>
                        <a:t>Moderate</a:t>
                      </a:r>
                      <a:endParaRPr lang="en-US" dirty="0"/>
                    </a:p>
                  </a:txBody>
                  <a:tcPr marL="91439" marR="91439" marT="46703" marB="46703" horzOverflow="overflow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small number of thesis files is lost</a:t>
                      </a:r>
                      <a:endParaRPr lang="en-US" dirty="0"/>
                    </a:p>
                  </a:txBody>
                  <a:tcPr marL="91439" marR="91439" marT="46703" marB="46703" horzOverflow="overflow"/>
                </a:tc>
              </a:tr>
              <a:tr h="658872">
                <a:tc>
                  <a:txBody>
                    <a:bodyPr/>
                    <a:lstStyle/>
                    <a:p>
                      <a:r>
                        <a:rPr lang="en-US" dirty="0" smtClean="0"/>
                        <a:t>Minor</a:t>
                      </a:r>
                      <a:endParaRPr lang="en-US" dirty="0"/>
                    </a:p>
                  </a:txBody>
                  <a:tcPr marL="91439" marR="91439" marT="46703" marB="46703" horzOverflow="overflow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Only</a:t>
                      </a:r>
                      <a:r>
                        <a:rPr lang="en-US" baseline="0" dirty="0" smtClean="0"/>
                        <a:t> one figure of thesis is lost</a:t>
                      </a:r>
                      <a:endParaRPr lang="en-US" dirty="0"/>
                    </a:p>
                  </a:txBody>
                  <a:tcPr marL="91439" marR="91439" marT="46703" marB="46703" horzOverflow="overflow"/>
                </a:tc>
              </a:tr>
              <a:tr h="658872">
                <a:tc>
                  <a:txBody>
                    <a:bodyPr/>
                    <a:lstStyle/>
                    <a:p>
                      <a:r>
                        <a:rPr lang="en-US" dirty="0" smtClean="0"/>
                        <a:t>Insignificant</a:t>
                      </a:r>
                      <a:endParaRPr lang="en-US" dirty="0"/>
                    </a:p>
                  </a:txBody>
                  <a:tcPr marL="91439" marR="91439" marT="46703" marB="46703" horzOverflow="overflow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Nothing</a:t>
                      </a:r>
                      <a:r>
                        <a:rPr lang="en-US" baseline="0" dirty="0" smtClean="0"/>
                        <a:t> lost</a:t>
                      </a:r>
                      <a:endParaRPr lang="en-US" dirty="0"/>
                    </a:p>
                  </a:txBody>
                  <a:tcPr marL="91439" marR="91439" marT="46703" marB="46703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20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Define Consequence scale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Consequence scale (for direct Asset: Business sensitive information)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NESSOS E-RISE Challenge 2012 – Trento May 8, 2012 </a:t>
            </a:r>
            <a:endParaRPr lang="it-IT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413A9B33-A2AF-49EB-8613-D620A4A88D29}" type="slidenum">
              <a:rPr lang="it-IT" smtClean="0"/>
              <a:pPr>
                <a:defRPr/>
              </a:pPr>
              <a:t>31</a:t>
            </a:fld>
            <a:endParaRPr lang="it-IT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231733"/>
              </p:ext>
            </p:extLst>
          </p:nvPr>
        </p:nvGraphicFramePr>
        <p:xfrm>
          <a:off x="827584" y="2140064"/>
          <a:ext cx="7464154" cy="3953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5519938"/>
              </a:tblGrid>
              <a:tr h="658872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Consequence</a:t>
                      </a:r>
                    </a:p>
                  </a:txBody>
                  <a:tcPr marL="91439" marR="91439" marT="46703" marB="467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Description</a:t>
                      </a:r>
                    </a:p>
                  </a:txBody>
                  <a:tcPr marL="91439" marR="91439" marT="46703" marB="46703" horzOverflow="overflow"/>
                </a:tc>
              </a:tr>
              <a:tr h="658872">
                <a:tc>
                  <a:txBody>
                    <a:bodyPr/>
                    <a:lstStyle/>
                    <a:p>
                      <a:r>
                        <a:rPr lang="en-US" dirty="0" smtClean="0"/>
                        <a:t>Catastrophic</a:t>
                      </a:r>
                      <a:endParaRPr lang="en-US" dirty="0"/>
                    </a:p>
                  </a:txBody>
                  <a:tcPr marL="91439" marR="91439" marT="46703" marB="46703" horzOverflow="overflow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Business sensitive</a:t>
                      </a:r>
                      <a:r>
                        <a:rPr lang="en-US" baseline="0" dirty="0" smtClean="0"/>
                        <a:t> information is lost and cannot be recovered. This makes Big Corporation out of business</a:t>
                      </a:r>
                      <a:endParaRPr lang="en-US" dirty="0"/>
                    </a:p>
                  </a:txBody>
                  <a:tcPr marL="91439" marR="91439" marT="46703" marB="46703" horzOverflow="overflow"/>
                </a:tc>
              </a:tr>
              <a:tr h="658872">
                <a:tc>
                  <a:txBody>
                    <a:bodyPr/>
                    <a:lstStyle/>
                    <a:p>
                      <a:r>
                        <a:rPr lang="en-US" dirty="0" smtClean="0"/>
                        <a:t>Serious</a:t>
                      </a:r>
                      <a:endParaRPr lang="en-US" dirty="0"/>
                    </a:p>
                  </a:txBody>
                  <a:tcPr marL="91439" marR="91439" marT="46703" marB="46703" horzOverflow="overflow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Half</a:t>
                      </a:r>
                      <a:r>
                        <a:rPr lang="en-US" baseline="0" dirty="0" smtClean="0"/>
                        <a:t> of the Business sensitive information is lost and can potentially make Big Corporation out of business</a:t>
                      </a:r>
                      <a:endParaRPr lang="en-US" dirty="0"/>
                    </a:p>
                  </a:txBody>
                  <a:tcPr marL="91439" marR="91439" marT="46703" marB="46703" horzOverflow="overflow"/>
                </a:tc>
              </a:tr>
              <a:tr h="658872">
                <a:tc>
                  <a:txBody>
                    <a:bodyPr/>
                    <a:lstStyle/>
                    <a:p>
                      <a:r>
                        <a:rPr lang="en-US" dirty="0" smtClean="0"/>
                        <a:t>Moderate</a:t>
                      </a:r>
                      <a:endParaRPr lang="en-US" dirty="0"/>
                    </a:p>
                  </a:txBody>
                  <a:tcPr marL="91439" marR="91439" marT="46703" marB="46703" horzOverflow="overflow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..</a:t>
                      </a:r>
                      <a:r>
                        <a:rPr lang="en-US" i="1" dirty="0" smtClean="0"/>
                        <a:t> (determined</a:t>
                      </a:r>
                      <a:r>
                        <a:rPr lang="en-US" i="1" baseline="0" dirty="0" smtClean="0"/>
                        <a:t> by target team with the suggestions from analysis team</a:t>
                      </a:r>
                      <a:r>
                        <a:rPr lang="en-US" i="1" dirty="0" smtClean="0"/>
                        <a:t>)…</a:t>
                      </a:r>
                    </a:p>
                  </a:txBody>
                  <a:tcPr marL="91439" marR="91439" marT="46703" marB="46703" horzOverflow="overflow"/>
                </a:tc>
              </a:tr>
              <a:tr h="658872">
                <a:tc>
                  <a:txBody>
                    <a:bodyPr/>
                    <a:lstStyle/>
                    <a:p>
                      <a:r>
                        <a:rPr lang="en-US" dirty="0" smtClean="0"/>
                        <a:t>Minor</a:t>
                      </a:r>
                      <a:endParaRPr lang="en-US" dirty="0"/>
                    </a:p>
                  </a:txBody>
                  <a:tcPr marL="91439" marR="91439" marT="46703" marB="46703" horzOverflow="overflow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 marL="91439" marR="91439" marT="46703" marB="46703" horzOverflow="overflow"/>
                </a:tc>
              </a:tr>
              <a:tr h="658872">
                <a:tc>
                  <a:txBody>
                    <a:bodyPr/>
                    <a:lstStyle/>
                    <a:p>
                      <a:r>
                        <a:rPr lang="en-US" dirty="0" smtClean="0"/>
                        <a:t>Insignificant</a:t>
                      </a:r>
                      <a:endParaRPr lang="en-US" dirty="0"/>
                    </a:p>
                  </a:txBody>
                  <a:tcPr marL="91439" marR="91439" marT="46703" marB="46703" horzOverflow="overflow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 marL="91439" marR="91439" marT="46703" marB="46703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19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Risk Function and evaluation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Determine level of risk as a function of likelihood and consequence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NESSOS E-RISE Challenge 2012 – Trento May 8, 2012 </a:t>
            </a:r>
            <a:endParaRPr lang="it-IT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413A9B33-A2AF-49EB-8613-D620A4A88D29}" type="slidenum">
              <a:rPr lang="it-IT" smtClean="0"/>
              <a:pPr>
                <a:defRPr/>
              </a:pPr>
              <a:t>32</a:t>
            </a:fld>
            <a:endParaRPr lang="it-IT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370266"/>
              </p:ext>
            </p:extLst>
          </p:nvPr>
        </p:nvGraphicFramePr>
        <p:xfrm>
          <a:off x="611560" y="1718934"/>
          <a:ext cx="7992888" cy="33300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2148"/>
                <a:gridCol w="1332148"/>
                <a:gridCol w="1332148"/>
                <a:gridCol w="1332148"/>
                <a:gridCol w="1332148"/>
                <a:gridCol w="1332148"/>
              </a:tblGrid>
              <a:tr h="462268">
                <a:tc gridSpan="6">
                  <a:txBody>
                    <a:bodyPr/>
                    <a:lstStyle/>
                    <a:p>
                      <a:r>
                        <a:rPr lang="en-US" sz="1600" b="1" dirty="0" smtClean="0"/>
                        <a:t>Risk Function</a:t>
                      </a:r>
                    </a:p>
                    <a:p>
                      <a:r>
                        <a:rPr lang="en-US" sz="1600" b="1" dirty="0" smtClean="0"/>
                        <a:t>(PhD</a:t>
                      </a:r>
                      <a:r>
                        <a:rPr lang="en-US" sz="1600" b="1" baseline="0" dirty="0" smtClean="0"/>
                        <a:t> thesis</a:t>
                      </a:r>
                      <a:r>
                        <a:rPr lang="en-US" sz="1600" b="1" dirty="0" smtClean="0"/>
                        <a:t>)</a:t>
                      </a:r>
                      <a:endParaRPr lang="en-US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2268">
                <a:tc>
                  <a:txBody>
                    <a:bodyPr/>
                    <a:lstStyle/>
                    <a:p>
                      <a:r>
                        <a:rPr lang="en-US" sz="1600" b="1" baseline="0" dirty="0" smtClean="0"/>
                        <a:t>Consequence/</a:t>
                      </a:r>
                    </a:p>
                    <a:p>
                      <a:r>
                        <a:rPr lang="en-US" sz="1600" b="1" baseline="0" dirty="0" smtClean="0"/>
                        <a:t>Likelihood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Insignificant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Minor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Moderate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Serious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Catastrophic</a:t>
                      </a:r>
                      <a:endParaRPr lang="en-US" sz="1600" b="1" dirty="0"/>
                    </a:p>
                  </a:txBody>
                  <a:tcPr/>
                </a:tc>
              </a:tr>
              <a:tr h="43436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Rare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3436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Unlikely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3436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Possible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3436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Likely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3436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Certain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591217"/>
              </p:ext>
            </p:extLst>
          </p:nvPr>
        </p:nvGraphicFramePr>
        <p:xfrm>
          <a:off x="2555776" y="5229200"/>
          <a:ext cx="4752528" cy="1097280"/>
        </p:xfrm>
        <a:graphic>
          <a:graphicData uri="http://schemas.openxmlformats.org/drawingml/2006/table">
            <a:tbl>
              <a:tblPr/>
              <a:tblGrid>
                <a:gridCol w="1247539"/>
                <a:gridCol w="3504989"/>
              </a:tblGrid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ヒラギノ角ゴ Pro W3" charset="-128"/>
                          <a:cs typeface="Arial" charset="0"/>
                        </a:rPr>
                        <a:t>Acceptable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ヒラギノ角ゴ Pro W3" charset="-128"/>
                          <a:cs typeface="Arial" charset="0"/>
                        </a:rPr>
                        <a:t>Monitor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ヒラギノ角ゴ Pro W3" charset="-128"/>
                          <a:cs typeface="Arial" charset="0"/>
                        </a:rPr>
                        <a:t>Need to be treated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495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Risk Function and evaluation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Determine level of risk as a function of likelihood and consequence</a:t>
            </a:r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NESSOS E-RISE Challenge 2012 – Trento May 8, 2012 </a:t>
            </a:r>
            <a:endParaRPr lang="it-IT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413A9B33-A2AF-49EB-8613-D620A4A88D29}" type="slidenum">
              <a:rPr lang="it-IT" smtClean="0"/>
              <a:pPr>
                <a:defRPr/>
              </a:pPr>
              <a:t>33</a:t>
            </a:fld>
            <a:endParaRPr lang="it-IT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262978"/>
              </p:ext>
            </p:extLst>
          </p:nvPr>
        </p:nvGraphicFramePr>
        <p:xfrm>
          <a:off x="611560" y="1718934"/>
          <a:ext cx="7992888" cy="33300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2148"/>
                <a:gridCol w="1332148"/>
                <a:gridCol w="1332148"/>
                <a:gridCol w="1332148"/>
                <a:gridCol w="1332148"/>
                <a:gridCol w="1332148"/>
              </a:tblGrid>
              <a:tr h="462268">
                <a:tc gridSpan="6">
                  <a:txBody>
                    <a:bodyPr/>
                    <a:lstStyle/>
                    <a:p>
                      <a:r>
                        <a:rPr lang="en-US" sz="1600" b="1" dirty="0" smtClean="0"/>
                        <a:t>Risk Function</a:t>
                      </a:r>
                    </a:p>
                    <a:p>
                      <a:r>
                        <a:rPr lang="en-US" sz="1600" b="1" dirty="0" smtClean="0"/>
                        <a:t>(Business sensitive</a:t>
                      </a:r>
                      <a:r>
                        <a:rPr lang="en-US" sz="1600" b="1" baseline="0" dirty="0" smtClean="0"/>
                        <a:t> information</a:t>
                      </a:r>
                      <a:r>
                        <a:rPr lang="en-US" sz="1600" b="1" dirty="0" smtClean="0"/>
                        <a:t>)</a:t>
                      </a:r>
                      <a:endParaRPr lang="en-US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2268">
                <a:tc>
                  <a:txBody>
                    <a:bodyPr/>
                    <a:lstStyle/>
                    <a:p>
                      <a:r>
                        <a:rPr lang="en-US" sz="1600" b="1" baseline="0" dirty="0" smtClean="0"/>
                        <a:t>Consequence/</a:t>
                      </a:r>
                    </a:p>
                    <a:p>
                      <a:r>
                        <a:rPr lang="en-US" sz="1600" b="1" baseline="0" dirty="0" smtClean="0"/>
                        <a:t>Likelihood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Insignificant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Minor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Moderate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Serious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Catastrophic</a:t>
                      </a:r>
                      <a:endParaRPr lang="en-US" sz="1600" b="1" dirty="0"/>
                    </a:p>
                  </a:txBody>
                  <a:tcPr/>
                </a:tc>
              </a:tr>
              <a:tr h="43436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Rare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3436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Unlikely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3436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Possible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3436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Likely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3436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Certain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575530"/>
              </p:ext>
            </p:extLst>
          </p:nvPr>
        </p:nvGraphicFramePr>
        <p:xfrm>
          <a:off x="2555776" y="5229200"/>
          <a:ext cx="4752528" cy="1097280"/>
        </p:xfrm>
        <a:graphic>
          <a:graphicData uri="http://schemas.openxmlformats.org/drawingml/2006/table">
            <a:tbl>
              <a:tblPr/>
              <a:tblGrid>
                <a:gridCol w="1247539"/>
                <a:gridCol w="3504989"/>
              </a:tblGrid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ヒラギノ角ゴ Pro W3" charset="-128"/>
                          <a:cs typeface="Arial" charset="0"/>
                        </a:rPr>
                        <a:t>Acceptable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ヒラギノ角ゴ Pro W3" charset="-128"/>
                          <a:cs typeface="Arial" charset="0"/>
                        </a:rPr>
                        <a:t>Monitor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ヒラギノ角ゴ Pro W3" charset="-128"/>
                          <a:cs typeface="Arial" charset="0"/>
                        </a:rPr>
                        <a:t>Need to be treated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724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Risk Identification using threat diagrams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Objective: identify the risks that must be managed; determined where, when, why, how they may occur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NESSOS E-RISE Challenge 2012 – Trento May 8, 2012 </a:t>
            </a:r>
            <a:endParaRPr lang="it-IT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413A9B33-A2AF-49EB-8613-D620A4A88D29}" type="slidenum">
              <a:rPr lang="it-IT" smtClean="0"/>
              <a:pPr>
                <a:defRPr/>
              </a:pPr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472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Risk Identification using threat diagrams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Tasks:</a:t>
            </a:r>
          </a:p>
          <a:p>
            <a:pPr lvl="1"/>
            <a:r>
              <a:rPr lang="en-US" dirty="0" smtClean="0"/>
              <a:t>Identify and document risks through the identification and documentation of unwanted incidents, threats, threat scenarios and vulnerabilities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2376487"/>
          </a:xfrm>
        </p:spPr>
        <p:txBody>
          <a:bodyPr/>
          <a:lstStyle/>
          <a:p>
            <a:r>
              <a:rPr lang="en-US" dirty="0" smtClean="0"/>
              <a:t>People should participate:</a:t>
            </a:r>
          </a:p>
          <a:p>
            <a:pPr lvl="1"/>
            <a:r>
              <a:rPr lang="en-US" dirty="0" smtClean="0"/>
              <a:t>Target team</a:t>
            </a:r>
          </a:p>
          <a:p>
            <a:pPr lvl="1"/>
            <a:r>
              <a:rPr lang="en-US" dirty="0" smtClean="0"/>
              <a:t>Analysis team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NESSOS E-RISE Challenge 2012 – Trento May 8, 2012 </a:t>
            </a:r>
            <a:endParaRPr lang="it-IT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413A9B33-A2AF-49EB-8613-D620A4A88D29}" type="slidenum">
              <a:rPr lang="it-IT" smtClean="0"/>
              <a:pPr>
                <a:defRPr/>
              </a:pPr>
              <a:t>35</a:t>
            </a:fld>
            <a:endParaRPr lang="it-IT"/>
          </a:p>
        </p:txBody>
      </p:sp>
      <p:sp>
        <p:nvSpPr>
          <p:cNvPr id="9" name="Content Placeholder 7"/>
          <p:cNvSpPr txBox="1">
            <a:spLocks/>
          </p:cNvSpPr>
          <p:nvPr/>
        </p:nvSpPr>
        <p:spPr bwMode="auto">
          <a:xfrm>
            <a:off x="4776564" y="3573016"/>
            <a:ext cx="403860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1312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FC3E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Modeling:</a:t>
            </a:r>
          </a:p>
          <a:p>
            <a:pPr lvl="1"/>
            <a:r>
              <a:rPr lang="en-US" b="0" dirty="0" smtClean="0"/>
              <a:t>Threat diagrams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83194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5: Risk Identification using threat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1052513"/>
            <a:ext cx="7643192" cy="5073650"/>
          </a:xfrm>
        </p:spPr>
        <p:txBody>
          <a:bodyPr/>
          <a:lstStyle/>
          <a:p>
            <a:r>
              <a:rPr lang="en-US" sz="2800" dirty="0" smtClean="0"/>
              <a:t>Artifacts produced:</a:t>
            </a:r>
          </a:p>
          <a:p>
            <a:pPr lvl="1"/>
            <a:r>
              <a:rPr lang="en-US" sz="2400" dirty="0" smtClean="0"/>
              <a:t>Threat diagram</a:t>
            </a:r>
          </a:p>
          <a:p>
            <a:r>
              <a:rPr lang="en-US" sz="2800" dirty="0" smtClean="0"/>
              <a:t>How:</a:t>
            </a:r>
          </a:p>
          <a:p>
            <a:pPr lvl="1"/>
            <a:r>
              <a:rPr lang="en-US" sz="2400" dirty="0" smtClean="0"/>
              <a:t>Identify </a:t>
            </a:r>
            <a:r>
              <a:rPr lang="en-US" sz="2400" dirty="0"/>
              <a:t>risk that might harm clients’ assets</a:t>
            </a:r>
          </a:p>
          <a:p>
            <a:pPr lvl="2"/>
            <a:r>
              <a:rPr lang="en-US" sz="2000" dirty="0"/>
              <a:t>How a </a:t>
            </a:r>
            <a:r>
              <a:rPr lang="en-US" sz="2000" b="1" u="sng" dirty="0"/>
              <a:t>threat</a:t>
            </a:r>
            <a:r>
              <a:rPr lang="en-US" sz="2000" b="1" dirty="0"/>
              <a:t> </a:t>
            </a:r>
            <a:r>
              <a:rPr lang="en-US" sz="2000" dirty="0"/>
              <a:t>exploits a </a:t>
            </a:r>
            <a:r>
              <a:rPr lang="en-US" sz="2000" b="1" u="sng" dirty="0"/>
              <a:t>vulnerability</a:t>
            </a:r>
            <a:r>
              <a:rPr lang="en-US" sz="2000" b="1" dirty="0"/>
              <a:t> </a:t>
            </a:r>
            <a:r>
              <a:rPr lang="en-US" sz="2000" dirty="0"/>
              <a:t>to cause an </a:t>
            </a:r>
            <a:r>
              <a:rPr lang="en-US" sz="2000" b="1" u="sng" dirty="0"/>
              <a:t>unwanted incident </a:t>
            </a:r>
            <a:r>
              <a:rPr lang="en-US" sz="2000" dirty="0"/>
              <a:t>that harms the client’s </a:t>
            </a:r>
            <a:r>
              <a:rPr lang="en-US" sz="2000" b="1" u="sng" dirty="0" smtClean="0"/>
              <a:t>asset</a:t>
            </a:r>
          </a:p>
          <a:p>
            <a:pPr lvl="2"/>
            <a:r>
              <a:rPr lang="en-US" sz="2000" i="1" dirty="0" smtClean="0"/>
              <a:t>(proposed)</a:t>
            </a:r>
            <a:r>
              <a:rPr lang="en-US" sz="2000" dirty="0" smtClean="0"/>
              <a:t> Sub steps</a:t>
            </a:r>
            <a:r>
              <a:rPr lang="en-US" sz="2000" i="1" dirty="0" smtClean="0"/>
              <a:t>:</a:t>
            </a:r>
          </a:p>
          <a:p>
            <a:pPr lvl="3"/>
            <a:r>
              <a:rPr lang="en-US" sz="1600" dirty="0" smtClean="0"/>
              <a:t>Identify Assets and Threats</a:t>
            </a:r>
          </a:p>
          <a:p>
            <a:pPr lvl="3"/>
            <a:r>
              <a:rPr lang="en-US" sz="1600" dirty="0" smtClean="0"/>
              <a:t>Identify Unwanted Incidents</a:t>
            </a:r>
          </a:p>
          <a:p>
            <a:pPr lvl="3"/>
            <a:r>
              <a:rPr lang="en-US" sz="1600" dirty="0" smtClean="0"/>
              <a:t>Identify Threat Scenarios</a:t>
            </a:r>
          </a:p>
          <a:p>
            <a:pPr lvl="3"/>
            <a:r>
              <a:rPr lang="en-US" sz="1600" dirty="0" smtClean="0"/>
              <a:t>Identify Vulnerabilities</a:t>
            </a:r>
            <a:endParaRPr lang="en-US" sz="1600" dirty="0"/>
          </a:p>
          <a:p>
            <a:pPr lvl="1"/>
            <a:r>
              <a:rPr lang="en-US" sz="2400" dirty="0" smtClean="0"/>
              <a:t>Notions to be used in Threat diagram</a:t>
            </a:r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NESSOS E-RISE Challenge 2012 – Trento May 8, 2012 </a:t>
            </a:r>
            <a:endParaRPr lang="it-IT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413A9B33-A2AF-49EB-8613-D620A4A88D29}" type="slidenum">
              <a:rPr lang="it-IT" smtClean="0"/>
              <a:pPr>
                <a:defRPr/>
              </a:pPr>
              <a:t>36</a:t>
            </a:fld>
            <a:endParaRPr lang="it-IT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17032"/>
            <a:ext cx="4139952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98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How: Identify Threats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Answer the question: “</a:t>
            </a:r>
            <a:r>
              <a:rPr lang="en-US" sz="2000" dirty="0" smtClean="0"/>
              <a:t>What are the threats?”</a:t>
            </a:r>
          </a:p>
          <a:p>
            <a:pPr lvl="1"/>
            <a:r>
              <a:rPr lang="en-US" sz="2000" dirty="0" smtClean="0"/>
              <a:t>Hints:</a:t>
            </a:r>
          </a:p>
          <a:p>
            <a:pPr lvl="2"/>
            <a:r>
              <a:rPr lang="en-US" sz="1600" dirty="0" smtClean="0"/>
              <a:t>“Accidental threat”: users/ roles inside the system</a:t>
            </a:r>
          </a:p>
          <a:p>
            <a:pPr lvl="2"/>
            <a:r>
              <a:rPr lang="en-US" sz="1600" dirty="0" smtClean="0"/>
              <a:t>Attackers from outside: “deliberate threat”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835150" y="6309742"/>
            <a:ext cx="4465638" cy="312738"/>
          </a:xfrm>
        </p:spPr>
        <p:txBody>
          <a:bodyPr/>
          <a:lstStyle/>
          <a:p>
            <a:pPr>
              <a:defRPr/>
            </a:pPr>
            <a:r>
              <a:rPr lang="en-US" smtClean="0"/>
              <a:t>NESSOS E-RISE Challenge 2012 – Trento May 8, 2012 </a:t>
            </a:r>
            <a:endParaRPr lang="it-IT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488" y="6236717"/>
            <a:ext cx="1905000" cy="549275"/>
          </a:xfrm>
        </p:spPr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413A9B33-A2AF-49EB-8613-D620A4A88D29}" type="slidenum">
              <a:rPr lang="it-IT" smtClean="0"/>
              <a:pPr>
                <a:defRPr/>
              </a:pPr>
              <a:t>37</a:t>
            </a:fld>
            <a:endParaRPr lang="it-IT"/>
          </a:p>
        </p:txBody>
      </p:sp>
      <p:sp>
        <p:nvSpPr>
          <p:cNvPr id="8" name="Rectangle 7"/>
          <p:cNvSpPr/>
          <p:nvPr/>
        </p:nvSpPr>
        <p:spPr bwMode="auto">
          <a:xfrm>
            <a:off x="1879823" y="2348880"/>
            <a:ext cx="1180009" cy="34819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39552" y="2492896"/>
            <a:ext cx="6322763" cy="4320480"/>
            <a:chOff x="1057549" y="2492896"/>
            <a:chExt cx="6322763" cy="432048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2525209"/>
              <a:ext cx="6192688" cy="4288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Oval 6"/>
            <p:cNvSpPr/>
            <p:nvPr/>
          </p:nvSpPr>
          <p:spPr bwMode="auto">
            <a:xfrm>
              <a:off x="1057549" y="2492896"/>
              <a:ext cx="1714251" cy="4320480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738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How: Identify Unwanted Incidents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Answer </a:t>
            </a:r>
            <a:r>
              <a:rPr lang="en-US" sz="2400" dirty="0" smtClean="0"/>
              <a:t>the question</a:t>
            </a:r>
            <a:r>
              <a:rPr lang="en-US" sz="2400" dirty="0"/>
              <a:t>:</a:t>
            </a:r>
          </a:p>
          <a:p>
            <a:pPr lvl="1"/>
            <a:r>
              <a:rPr lang="en-US" sz="2000" dirty="0" smtClean="0"/>
              <a:t>What (unwanted incidents) do we fear will happen?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NESSOS E-RISE Challenge 2012 – Trento May 8, 2012 </a:t>
            </a:r>
            <a:endParaRPr lang="it-IT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413A9B33-A2AF-49EB-8613-D620A4A88D29}" type="slidenum">
              <a:rPr lang="it-IT" smtClean="0"/>
              <a:pPr>
                <a:defRPr/>
              </a:pPr>
              <a:t>38</a:t>
            </a:fld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88" y="1628800"/>
            <a:ext cx="8343900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25456" y="1844824"/>
            <a:ext cx="180209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“</a:t>
            </a:r>
            <a:r>
              <a:rPr lang="en-US" u="sng" dirty="0" smtClean="0">
                <a:solidFill>
                  <a:schemeClr val="accent2"/>
                </a:solidFill>
              </a:rPr>
              <a:t>impact</a:t>
            </a:r>
            <a:r>
              <a:rPr lang="en-US" dirty="0" smtClean="0">
                <a:solidFill>
                  <a:schemeClr val="accent2"/>
                </a:solidFill>
              </a:rPr>
              <a:t>” relation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7452320" y="2229545"/>
            <a:ext cx="288032" cy="288032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12126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How: Identify Threat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Answer the question:</a:t>
            </a:r>
          </a:p>
          <a:p>
            <a:pPr lvl="1"/>
            <a:r>
              <a:rPr lang="en-US" sz="2000" dirty="0" smtClean="0"/>
              <a:t>How does it happen? It happens by which threat scenarios?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NESSOS E-RISE Challenge 2012 – Trento May 8, 2012 </a:t>
            </a:r>
            <a:endParaRPr lang="it-IT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413A9B33-A2AF-49EB-8613-D620A4A88D29}" type="slidenum">
              <a:rPr lang="it-IT" smtClean="0"/>
              <a:pPr>
                <a:defRPr/>
              </a:pPr>
              <a:t>39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8321418" cy="4803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6561" y="3170783"/>
            <a:ext cx="102624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“</a:t>
            </a:r>
            <a:r>
              <a:rPr lang="en-US" u="sng" dirty="0" smtClean="0">
                <a:solidFill>
                  <a:schemeClr val="accent2"/>
                </a:solidFill>
              </a:rPr>
              <a:t>initiate</a:t>
            </a:r>
            <a:r>
              <a:rPr lang="en-US" dirty="0" smtClean="0">
                <a:solidFill>
                  <a:schemeClr val="accent2"/>
                </a:solidFill>
              </a:rPr>
              <a:t>”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827584" y="3555504"/>
            <a:ext cx="323212" cy="313267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1061198" y="2708920"/>
            <a:ext cx="314006" cy="499492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155229" y="3667116"/>
            <a:ext cx="113685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“</a:t>
            </a:r>
            <a:r>
              <a:rPr lang="en-US" u="sng" dirty="0" smtClean="0">
                <a:solidFill>
                  <a:schemeClr val="accent2"/>
                </a:solidFill>
              </a:rPr>
              <a:t>leads to</a:t>
            </a:r>
            <a:r>
              <a:rPr lang="en-US" dirty="0" smtClean="0">
                <a:solidFill>
                  <a:schemeClr val="accent2"/>
                </a:solidFill>
              </a:rPr>
              <a:t>”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4355976" y="4005064"/>
            <a:ext cx="202309" cy="156633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 flipV="1">
            <a:off x="4628253" y="3454999"/>
            <a:ext cx="159771" cy="249746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4940425" y="4005064"/>
            <a:ext cx="999727" cy="792088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8172400" y="2468215"/>
            <a:ext cx="102624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“</a:t>
            </a:r>
            <a:r>
              <a:rPr lang="en-US" u="sng" dirty="0" smtClean="0">
                <a:solidFill>
                  <a:schemeClr val="accent2"/>
                </a:solidFill>
              </a:rPr>
              <a:t>impact</a:t>
            </a:r>
            <a:r>
              <a:rPr lang="en-US" dirty="0" smtClean="0">
                <a:solidFill>
                  <a:schemeClr val="accent2"/>
                </a:solidFill>
              </a:rPr>
              <a:t>”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>
            <a:off x="8192183" y="2852936"/>
            <a:ext cx="288032" cy="288032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6160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Risk Analysis?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00B050"/>
                </a:solidFill>
              </a:rPr>
              <a:t>Determining </a:t>
            </a:r>
            <a:r>
              <a:rPr lang="en-US" i="1" dirty="0" smtClean="0">
                <a:solidFill>
                  <a:srgbClr val="00B050"/>
                </a:solidFill>
              </a:rPr>
              <a:t>risks </a:t>
            </a:r>
            <a:r>
              <a:rPr lang="en-US" dirty="0" smtClean="0"/>
              <a:t>that can </a:t>
            </a:r>
            <a:r>
              <a:rPr lang="en-US" dirty="0"/>
              <a:t>happened, why and how</a:t>
            </a:r>
          </a:p>
          <a:p>
            <a:r>
              <a:rPr lang="en-US" dirty="0"/>
              <a:t>Systematic use of available information to </a:t>
            </a:r>
            <a:r>
              <a:rPr lang="en-US" i="1" dirty="0">
                <a:solidFill>
                  <a:srgbClr val="00B050"/>
                </a:solidFill>
              </a:rPr>
              <a:t>determine the level of risk</a:t>
            </a:r>
          </a:p>
          <a:p>
            <a:r>
              <a:rPr lang="en-US" i="1" dirty="0" smtClean="0">
                <a:solidFill>
                  <a:srgbClr val="00B050"/>
                </a:solidFill>
              </a:rPr>
              <a:t>Prioritization risk</a:t>
            </a:r>
            <a:r>
              <a:rPr lang="en-US" dirty="0" smtClean="0"/>
              <a:t> </a:t>
            </a:r>
            <a:r>
              <a:rPr lang="en-US" dirty="0"/>
              <a:t>by comparing the level of risk against predetermined criteria</a:t>
            </a:r>
          </a:p>
          <a:p>
            <a:r>
              <a:rPr lang="en-US" dirty="0"/>
              <a:t>Selection and implementation of appropriate options for </a:t>
            </a:r>
            <a:r>
              <a:rPr lang="en-US" i="1" dirty="0">
                <a:solidFill>
                  <a:srgbClr val="00B050"/>
                </a:solidFill>
              </a:rPr>
              <a:t>dealing with risk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NESSOS E-RISE Challenge 2012 – Trento May 8, 2012 </a:t>
            </a:r>
            <a:endParaRPr lang="it-IT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413A9B33-A2AF-49EB-8613-D620A4A88D29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306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How: Identify Vulnerabilities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Answer the question:</a:t>
            </a:r>
          </a:p>
          <a:p>
            <a:pPr lvl="1"/>
            <a:r>
              <a:rPr lang="en-US" sz="2000" dirty="0" smtClean="0"/>
              <a:t>Which vulnerabilities makes this possible?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NESSOS E-RISE Challenge 2012 – Trento May 8, 2012 </a:t>
            </a:r>
            <a:endParaRPr lang="it-IT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413A9B33-A2AF-49EB-8613-D620A4A88D29}" type="slidenum">
              <a:rPr lang="it-IT" smtClean="0"/>
              <a:pPr>
                <a:defRPr/>
              </a:pPr>
              <a:t>40</a:t>
            </a:fld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060848"/>
            <a:ext cx="9001000" cy="461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7504" y="4459204"/>
            <a:ext cx="216597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“</a:t>
            </a:r>
            <a:r>
              <a:rPr lang="en-US" u="sng" dirty="0" smtClean="0">
                <a:solidFill>
                  <a:schemeClr val="accent2"/>
                </a:solidFill>
              </a:rPr>
              <a:t>vulnerability target</a:t>
            </a:r>
            <a:r>
              <a:rPr lang="en-US" dirty="0" smtClean="0">
                <a:solidFill>
                  <a:schemeClr val="accent2"/>
                </a:solidFill>
              </a:rPr>
              <a:t>”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1043608" y="4797152"/>
            <a:ext cx="146885" cy="457284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1331640" y="4005064"/>
            <a:ext cx="314006" cy="499492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7445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</a:t>
            </a:r>
            <a:r>
              <a:rPr lang="en-US" dirty="0" smtClean="0"/>
              <a:t>6: </a:t>
            </a:r>
            <a:r>
              <a:rPr lang="en-US" dirty="0"/>
              <a:t>Risk </a:t>
            </a:r>
            <a:r>
              <a:rPr lang="en-US" dirty="0" smtClean="0"/>
              <a:t>estimation using </a:t>
            </a:r>
            <a:r>
              <a:rPr lang="en-US" dirty="0"/>
              <a:t>threat diagrams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Objective: determine risk level of the identified risks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NESSOS E-RISE Challenge 2012 – Trento May 8, 2012 </a:t>
            </a:r>
            <a:endParaRPr lang="it-IT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413A9B33-A2AF-49EB-8613-D620A4A88D29}" type="slidenum">
              <a:rPr lang="it-IT" smtClean="0"/>
              <a:pPr>
                <a:defRPr/>
              </a:pPr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95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</a:t>
            </a:r>
            <a:r>
              <a:rPr lang="en-US" dirty="0" smtClean="0"/>
              <a:t>6: </a:t>
            </a:r>
            <a:r>
              <a:rPr lang="en-US" dirty="0"/>
              <a:t>Risk </a:t>
            </a:r>
            <a:r>
              <a:rPr lang="en-US" dirty="0" smtClean="0"/>
              <a:t>estimation using </a:t>
            </a:r>
            <a:r>
              <a:rPr lang="en-US" dirty="0"/>
              <a:t>threat diagrams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Tasks:</a:t>
            </a:r>
          </a:p>
          <a:p>
            <a:pPr lvl="1"/>
            <a:r>
              <a:rPr lang="en-US" dirty="0" smtClean="0"/>
              <a:t>Provide likelihood estimated for unwanted incidents</a:t>
            </a:r>
          </a:p>
          <a:p>
            <a:pPr lvl="1"/>
            <a:r>
              <a:rPr lang="en-US" dirty="0" smtClean="0"/>
              <a:t>Estimates the consequences of the unwanted incidents</a:t>
            </a:r>
          </a:p>
          <a:p>
            <a:pPr lvl="1"/>
            <a:r>
              <a:rPr lang="en-US" dirty="0" smtClean="0"/>
              <a:t>Estimate risk level based on the estimation of likelihood and consequences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2376487"/>
          </a:xfrm>
        </p:spPr>
        <p:txBody>
          <a:bodyPr/>
          <a:lstStyle/>
          <a:p>
            <a:r>
              <a:rPr lang="en-US" dirty="0" smtClean="0"/>
              <a:t>People should participate:</a:t>
            </a:r>
          </a:p>
          <a:p>
            <a:pPr lvl="1"/>
            <a:r>
              <a:rPr lang="en-US" dirty="0" smtClean="0"/>
              <a:t>Target team</a:t>
            </a:r>
          </a:p>
          <a:p>
            <a:pPr lvl="1"/>
            <a:r>
              <a:rPr lang="en-US" dirty="0" smtClean="0"/>
              <a:t>Analysis team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NESSOS E-RISE Challenge 2012 – Trento May 8, 2012 </a:t>
            </a:r>
            <a:endParaRPr lang="it-IT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413A9B33-A2AF-49EB-8613-D620A4A88D29}" type="slidenum">
              <a:rPr lang="it-IT" smtClean="0"/>
              <a:pPr>
                <a:defRPr/>
              </a:pPr>
              <a:t>42</a:t>
            </a:fld>
            <a:endParaRPr lang="it-IT"/>
          </a:p>
        </p:txBody>
      </p:sp>
      <p:sp>
        <p:nvSpPr>
          <p:cNvPr id="9" name="Content Placeholder 7"/>
          <p:cNvSpPr txBox="1">
            <a:spLocks/>
          </p:cNvSpPr>
          <p:nvPr/>
        </p:nvSpPr>
        <p:spPr bwMode="auto">
          <a:xfrm>
            <a:off x="4776564" y="3573016"/>
            <a:ext cx="403860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1312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FC3E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Modeling:</a:t>
            </a:r>
          </a:p>
          <a:p>
            <a:pPr lvl="1"/>
            <a:r>
              <a:rPr lang="en-US" b="0" dirty="0" smtClean="0"/>
              <a:t>Risk estimation on threat diagram</a:t>
            </a:r>
          </a:p>
        </p:txBody>
      </p:sp>
    </p:spTree>
    <p:extLst>
      <p:ext uri="{BB962C8B-B14F-4D97-AF65-F5344CB8AC3E}">
        <p14:creationId xmlns:p14="http://schemas.microsoft.com/office/powerpoint/2010/main" val="244076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Risk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Artifacts produced:</a:t>
            </a:r>
          </a:p>
          <a:p>
            <a:pPr lvl="1"/>
            <a:r>
              <a:rPr lang="en-US" dirty="0" smtClean="0"/>
              <a:t>Completed Threat diagrams with Likelihood and Consequences assigned</a:t>
            </a:r>
          </a:p>
          <a:p>
            <a:endParaRPr lang="en-US" dirty="0" smtClean="0"/>
          </a:p>
          <a:p>
            <a:r>
              <a:rPr lang="en-US" dirty="0" smtClean="0"/>
              <a:t>How: base on Likelihood and Consequence approved in Step 4</a:t>
            </a:r>
          </a:p>
          <a:p>
            <a:pPr lvl="1"/>
            <a:r>
              <a:rPr lang="en-US" dirty="0" smtClean="0"/>
              <a:t>Assign likelihoods to each Unwanted Incidents and each Threat Scenario</a:t>
            </a:r>
          </a:p>
          <a:p>
            <a:pPr lvl="1"/>
            <a:r>
              <a:rPr lang="en-US" dirty="0" smtClean="0"/>
              <a:t>Assign consequences to each “impact” relation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NESSOS E-RISE Challenge 2012 – Trento May 8, 2012 </a:t>
            </a:r>
            <a:endParaRPr lang="it-IT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413A9B33-A2AF-49EB-8613-D620A4A88D29}" type="slidenum">
              <a:rPr lang="it-IT" smtClean="0"/>
              <a:pPr>
                <a:defRPr/>
              </a:pPr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960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Assign Likelihood and Consequence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NESSOS E-RISE Challenge 2012 – Trento May 8, 2012 </a:t>
            </a:r>
            <a:endParaRPr lang="it-IT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413A9B33-A2AF-49EB-8613-D620A4A88D29}" type="slidenum">
              <a:rPr lang="it-IT" smtClean="0"/>
              <a:pPr>
                <a:defRPr/>
              </a:pPr>
              <a:t>44</a:t>
            </a:fld>
            <a:endParaRPr lang="it-IT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56992"/>
            <a:ext cx="6039977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6945560" y="3429000"/>
            <a:ext cx="1514872" cy="158417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3491394" cy="309634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907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Assign Likelihood and Consequence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NESSOS E-RISE Challenge 2012 – Trento May 8, 2012 </a:t>
            </a:r>
            <a:endParaRPr lang="it-IT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413A9B33-A2AF-49EB-8613-D620A4A88D29}" type="slidenum">
              <a:rPr lang="it-IT" smtClean="0"/>
              <a:pPr>
                <a:defRPr/>
              </a:pPr>
              <a:t>45</a:t>
            </a:fld>
            <a:endParaRPr lang="it-IT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56992"/>
            <a:ext cx="6039977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5148064" y="4905164"/>
            <a:ext cx="3282064" cy="154817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2" y="908720"/>
            <a:ext cx="5905500" cy="29337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83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7: Risk evaluation using Risk diagram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Objective: decide which of the identified risks are acceptable and which must be further evaluated for possible treatment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NESSOS E-RISE Challenge 2012 – Trento May 8, 2012 </a:t>
            </a:r>
            <a:endParaRPr lang="it-IT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413A9B33-A2AF-49EB-8613-D620A4A88D29}" type="slidenum">
              <a:rPr lang="it-IT" smtClean="0"/>
              <a:pPr>
                <a:defRPr/>
              </a:pPr>
              <a:t>46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674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7: Risk evaluation using Risk diagram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Tasks:</a:t>
            </a:r>
          </a:p>
          <a:p>
            <a:pPr lvl="1"/>
            <a:r>
              <a:rPr lang="en-US" dirty="0" smtClean="0"/>
              <a:t>Likelihood and consequence scales should be confirmed or adjusted</a:t>
            </a:r>
          </a:p>
          <a:p>
            <a:pPr lvl="1"/>
            <a:r>
              <a:rPr lang="en-US" dirty="0" smtClean="0"/>
              <a:t>An overview of risks is given in risk diagrams</a:t>
            </a:r>
          </a:p>
          <a:p>
            <a:pPr lvl="1"/>
            <a:r>
              <a:rPr lang="en-US" dirty="0" smtClean="0"/>
              <a:t>The identified risks are evaluated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2376487"/>
          </a:xfrm>
        </p:spPr>
        <p:txBody>
          <a:bodyPr/>
          <a:lstStyle/>
          <a:p>
            <a:r>
              <a:rPr lang="en-US" dirty="0" smtClean="0"/>
              <a:t>People should participate:</a:t>
            </a:r>
          </a:p>
          <a:p>
            <a:pPr lvl="1"/>
            <a:r>
              <a:rPr lang="en-US" dirty="0" smtClean="0"/>
              <a:t>Target team</a:t>
            </a:r>
          </a:p>
          <a:p>
            <a:pPr lvl="1"/>
            <a:r>
              <a:rPr lang="en-US" dirty="0" smtClean="0"/>
              <a:t>Analysis team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NESSOS E-RISE Challenge 2012 – Trento May 8, 2012 </a:t>
            </a:r>
            <a:endParaRPr lang="it-IT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413A9B33-A2AF-49EB-8613-D620A4A88D29}" type="slidenum">
              <a:rPr lang="it-IT" smtClean="0"/>
              <a:pPr>
                <a:defRPr/>
              </a:pPr>
              <a:t>47</a:t>
            </a:fld>
            <a:endParaRPr lang="it-IT"/>
          </a:p>
        </p:txBody>
      </p:sp>
      <p:sp>
        <p:nvSpPr>
          <p:cNvPr id="9" name="Content Placeholder 7"/>
          <p:cNvSpPr txBox="1">
            <a:spLocks/>
          </p:cNvSpPr>
          <p:nvPr/>
        </p:nvSpPr>
        <p:spPr bwMode="auto">
          <a:xfrm>
            <a:off x="4776564" y="3573016"/>
            <a:ext cx="403860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1312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FC3E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Modeling:</a:t>
            </a:r>
          </a:p>
          <a:p>
            <a:pPr lvl="1"/>
            <a:r>
              <a:rPr lang="en-US" b="0" dirty="0" smtClean="0"/>
              <a:t>Risk diagram with evaluation results</a:t>
            </a:r>
          </a:p>
        </p:txBody>
      </p:sp>
    </p:spTree>
    <p:extLst>
      <p:ext uri="{BB962C8B-B14F-4D97-AF65-F5344CB8AC3E}">
        <p14:creationId xmlns:p14="http://schemas.microsoft.com/office/powerpoint/2010/main" val="225733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7: Risk evaluation using Risk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Artifacts produced:</a:t>
            </a:r>
          </a:p>
          <a:p>
            <a:pPr lvl="1"/>
            <a:r>
              <a:rPr lang="en-US" dirty="0" smtClean="0"/>
              <a:t>Completed Risk Function</a:t>
            </a:r>
          </a:p>
          <a:p>
            <a:pPr lvl="1"/>
            <a:r>
              <a:rPr lang="en-US" dirty="0" smtClean="0"/>
              <a:t>Risk Diagram with evaluation result</a:t>
            </a:r>
          </a:p>
          <a:p>
            <a:r>
              <a:rPr lang="en-US" dirty="0" smtClean="0"/>
              <a:t>How:</a:t>
            </a:r>
          </a:p>
          <a:p>
            <a:pPr lvl="1"/>
            <a:r>
              <a:rPr lang="en-US" dirty="0" smtClean="0"/>
              <a:t>Evaluate which risks are acceptable and which are not</a:t>
            </a:r>
          </a:p>
          <a:p>
            <a:pPr lvl="1"/>
            <a:r>
              <a:rPr lang="en-US" dirty="0" smtClean="0"/>
              <a:t>Enter the risks into the Risk Function (from step 4)</a:t>
            </a:r>
          </a:p>
          <a:p>
            <a:pPr lvl="1"/>
            <a:r>
              <a:rPr lang="en-US" dirty="0" smtClean="0"/>
              <a:t>Give overview of the risks by summarizing risks in the Risk Diagram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NESSOS E-RISE Challenge 2012 – Trento May 8, 2012 </a:t>
            </a:r>
            <a:endParaRPr lang="it-IT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413A9B33-A2AF-49EB-8613-D620A4A88D29}" type="slidenum">
              <a:rPr lang="it-IT" smtClean="0"/>
              <a:pPr>
                <a:defRPr/>
              </a:pPr>
              <a:t>48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607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Completed Risk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NESSOS E-RISE Challenge 2012 – Trento May 8, 2012 </a:t>
            </a:r>
            <a:endParaRPr lang="it-IT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413A9B33-A2AF-49EB-8613-D620A4A88D29}" type="slidenum">
              <a:rPr lang="it-IT" smtClean="0"/>
              <a:pPr>
                <a:defRPr/>
              </a:pPr>
              <a:t>49</a:t>
            </a:fld>
            <a:endParaRPr lang="it-IT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942023"/>
              </p:ext>
            </p:extLst>
          </p:nvPr>
        </p:nvGraphicFramePr>
        <p:xfrm>
          <a:off x="611560" y="1268760"/>
          <a:ext cx="7992888" cy="37186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2148"/>
                <a:gridCol w="1332148"/>
                <a:gridCol w="1332148"/>
                <a:gridCol w="1332148"/>
                <a:gridCol w="1332148"/>
                <a:gridCol w="1332148"/>
              </a:tblGrid>
              <a:tr h="462268">
                <a:tc gridSpan="6">
                  <a:txBody>
                    <a:bodyPr/>
                    <a:lstStyle/>
                    <a:p>
                      <a:r>
                        <a:rPr lang="en-US" sz="1600" b="1" dirty="0" smtClean="0"/>
                        <a:t>Risk Matrix</a:t>
                      </a:r>
                    </a:p>
                    <a:p>
                      <a:r>
                        <a:rPr lang="en-US" sz="1600" b="1" dirty="0" smtClean="0"/>
                        <a:t>(PhD thesis)</a:t>
                      </a:r>
                      <a:endParaRPr lang="en-US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2268">
                <a:tc>
                  <a:txBody>
                    <a:bodyPr/>
                    <a:lstStyle/>
                    <a:p>
                      <a:r>
                        <a:rPr lang="en-US" sz="1600" b="1" baseline="0" dirty="0" smtClean="0"/>
                        <a:t>Consequence/</a:t>
                      </a:r>
                    </a:p>
                    <a:p>
                      <a:r>
                        <a:rPr lang="en-US" sz="1600" b="1" baseline="0" dirty="0" smtClean="0"/>
                        <a:t>Likelihood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Insignificant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Minor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Moderate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Serious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Catastrophic</a:t>
                      </a:r>
                      <a:endParaRPr lang="en-US" sz="1600" b="1" dirty="0"/>
                    </a:p>
                  </a:txBody>
                  <a:tcPr/>
                </a:tc>
              </a:tr>
              <a:tr h="43436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Rarely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3436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Unlikely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3436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Possible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 day’s worth of work on the thesis is lost</a:t>
                      </a:r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All work on thesis is lost</a:t>
                      </a:r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3436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Likely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3436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Certain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669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413A9B33-A2AF-49EB-8613-D620A4A88D29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109663"/>
            <a:ext cx="7486650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NESSOS E-RISE Challenge 2012 – Trento May 8, 2012 </a:t>
            </a:r>
            <a:endParaRPr lang="it-IT" b="0" dirty="0"/>
          </a:p>
        </p:txBody>
      </p:sp>
    </p:spTree>
    <p:extLst>
      <p:ext uri="{BB962C8B-B14F-4D97-AF65-F5344CB8AC3E}">
        <p14:creationId xmlns:p14="http://schemas.microsoft.com/office/powerpoint/2010/main" val="115514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Completed Risk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NESSOS E-RISE Challenge 2012 – Trento May 8, 2012 </a:t>
            </a:r>
            <a:endParaRPr lang="it-IT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413A9B33-A2AF-49EB-8613-D620A4A88D29}" type="slidenum">
              <a:rPr lang="it-IT" smtClean="0"/>
              <a:pPr>
                <a:defRPr/>
              </a:pPr>
              <a:t>50</a:t>
            </a:fld>
            <a:endParaRPr lang="it-IT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35778"/>
              </p:ext>
            </p:extLst>
          </p:nvPr>
        </p:nvGraphicFramePr>
        <p:xfrm>
          <a:off x="611560" y="1268760"/>
          <a:ext cx="7992888" cy="4450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2148"/>
                <a:gridCol w="1332148"/>
                <a:gridCol w="1332148"/>
                <a:gridCol w="1332148"/>
                <a:gridCol w="1332148"/>
                <a:gridCol w="1332148"/>
              </a:tblGrid>
              <a:tr h="462268">
                <a:tc gridSpan="6">
                  <a:txBody>
                    <a:bodyPr/>
                    <a:lstStyle/>
                    <a:p>
                      <a:r>
                        <a:rPr lang="en-US" sz="1600" b="1" dirty="0" smtClean="0"/>
                        <a:t>Risk Matrix</a:t>
                      </a:r>
                    </a:p>
                    <a:p>
                      <a:r>
                        <a:rPr lang="en-US" sz="1600" b="1" dirty="0" smtClean="0"/>
                        <a:t>(Business sensitive</a:t>
                      </a:r>
                      <a:r>
                        <a:rPr lang="en-US" sz="1600" b="1" baseline="0" dirty="0" smtClean="0"/>
                        <a:t> information</a:t>
                      </a:r>
                      <a:r>
                        <a:rPr lang="en-US" sz="1600" b="1" dirty="0" smtClean="0"/>
                        <a:t>)</a:t>
                      </a:r>
                      <a:endParaRPr lang="en-US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2268">
                <a:tc>
                  <a:txBody>
                    <a:bodyPr/>
                    <a:lstStyle/>
                    <a:p>
                      <a:r>
                        <a:rPr lang="en-US" sz="1600" b="1" baseline="0" dirty="0" smtClean="0"/>
                        <a:t>Consequence/</a:t>
                      </a:r>
                    </a:p>
                    <a:p>
                      <a:r>
                        <a:rPr lang="en-US" sz="1600" b="1" baseline="0" dirty="0" smtClean="0"/>
                        <a:t>Likelihood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Insignificant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Minor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Moderate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Serious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Catastrophic</a:t>
                      </a:r>
                      <a:endParaRPr lang="en-US" sz="1600" b="1" dirty="0"/>
                    </a:p>
                  </a:txBody>
                  <a:tcPr/>
                </a:tc>
              </a:tr>
              <a:tr h="43436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Rarely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Business sensitive</a:t>
                      </a:r>
                      <a:r>
                        <a:rPr lang="en-US" sz="1600" baseline="0" dirty="0" smtClean="0"/>
                        <a:t> information is published in national newspaper</a:t>
                      </a:r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Competitors uses</a:t>
                      </a:r>
                      <a:r>
                        <a:rPr lang="en-US" sz="1600" baseline="0" dirty="0" smtClean="0"/>
                        <a:t> Business sensitive information strategically</a:t>
                      </a:r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3436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Unlikely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3436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Possible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3436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Likely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3436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Certain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393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Summarizing the Risk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We use Risk diagram to show how Threats pose Risks to the Assets</a:t>
            </a:r>
          </a:p>
          <a:p>
            <a:endParaRPr lang="en-US" sz="2800" dirty="0" smtClean="0"/>
          </a:p>
          <a:p>
            <a:r>
              <a:rPr lang="en-US" sz="2800" dirty="0" smtClean="0"/>
              <a:t>Notions to be used in Risk diagram: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NESSOS E-RISE Challenge 2012 – Trento May 8, 2012 </a:t>
            </a:r>
            <a:endParaRPr lang="it-IT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413A9B33-A2AF-49EB-8613-D620A4A88D29}" type="slidenum">
              <a:rPr lang="it-IT" smtClean="0"/>
              <a:pPr>
                <a:defRPr/>
              </a:pPr>
              <a:t>51</a:t>
            </a:fld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953" y="3284984"/>
            <a:ext cx="4657303" cy="300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43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Risk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NESSOS E-RISE Challenge 2012 – Trento May 8, 2012 </a:t>
            </a:r>
            <a:endParaRPr lang="it-IT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413A9B33-A2AF-49EB-8613-D620A4A88D29}" type="slidenum">
              <a:rPr lang="it-IT" smtClean="0"/>
              <a:pPr>
                <a:defRPr/>
              </a:pPr>
              <a:t>52</a:t>
            </a:fld>
            <a:endParaRPr lang="it-IT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59" y="1052736"/>
            <a:ext cx="7172325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247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8: Risk treatment using treatment diagram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Objective: identify cost effective treatments for the unacceptable risks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NESSOS E-RISE Challenge 2012 – Trento May 8, 2012 </a:t>
            </a:r>
            <a:endParaRPr lang="it-IT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413A9B33-A2AF-49EB-8613-D620A4A88D29}" type="slidenum">
              <a:rPr lang="it-IT" smtClean="0"/>
              <a:pPr>
                <a:defRPr/>
              </a:pPr>
              <a:t>53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229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8: Risk treatment using treatment diagram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Tasks:</a:t>
            </a:r>
          </a:p>
          <a:p>
            <a:pPr lvl="1"/>
            <a:r>
              <a:rPr lang="en-US" dirty="0" smtClean="0"/>
              <a:t>Identify treatments to unacceptable risks</a:t>
            </a:r>
          </a:p>
          <a:p>
            <a:pPr lvl="1"/>
            <a:r>
              <a:rPr lang="en-US" dirty="0" smtClean="0"/>
              <a:t>Estimate the cost-benefit of each treatment and decide which one to implement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2376487"/>
          </a:xfrm>
        </p:spPr>
        <p:txBody>
          <a:bodyPr/>
          <a:lstStyle/>
          <a:p>
            <a:r>
              <a:rPr lang="en-US" dirty="0" smtClean="0"/>
              <a:t>People should participate:</a:t>
            </a:r>
          </a:p>
          <a:p>
            <a:pPr lvl="1"/>
            <a:r>
              <a:rPr lang="en-US" dirty="0" smtClean="0"/>
              <a:t>Target team</a:t>
            </a:r>
          </a:p>
          <a:p>
            <a:pPr lvl="1"/>
            <a:r>
              <a:rPr lang="en-US" dirty="0" smtClean="0"/>
              <a:t>Analysis team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NESSOS E-RISE Challenge 2012 – Trento May 8, 2012 </a:t>
            </a:r>
            <a:endParaRPr lang="it-IT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413A9B33-A2AF-49EB-8613-D620A4A88D29}" type="slidenum">
              <a:rPr lang="it-IT" smtClean="0"/>
              <a:pPr>
                <a:defRPr/>
              </a:pPr>
              <a:t>54</a:t>
            </a:fld>
            <a:endParaRPr lang="it-IT"/>
          </a:p>
        </p:txBody>
      </p:sp>
      <p:sp>
        <p:nvSpPr>
          <p:cNvPr id="9" name="Content Placeholder 7"/>
          <p:cNvSpPr txBox="1">
            <a:spLocks/>
          </p:cNvSpPr>
          <p:nvPr/>
        </p:nvSpPr>
        <p:spPr bwMode="auto">
          <a:xfrm>
            <a:off x="4776564" y="3573016"/>
            <a:ext cx="403860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1312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FC3E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Modeling:</a:t>
            </a:r>
          </a:p>
          <a:p>
            <a:pPr lvl="1"/>
            <a:r>
              <a:rPr lang="en-US" b="0" dirty="0" smtClean="0"/>
              <a:t>Treatment diagrams</a:t>
            </a:r>
          </a:p>
          <a:p>
            <a:pPr lvl="1"/>
            <a:r>
              <a:rPr lang="en-US" b="0" dirty="0" smtClean="0"/>
              <a:t>Treatment overview diagrams</a:t>
            </a:r>
          </a:p>
        </p:txBody>
      </p:sp>
    </p:spTree>
    <p:extLst>
      <p:ext uri="{BB962C8B-B14F-4D97-AF65-F5344CB8AC3E}">
        <p14:creationId xmlns:p14="http://schemas.microsoft.com/office/powerpoint/2010/main" val="68787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8: Risk treatment using treatment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73650"/>
          </a:xfrm>
        </p:spPr>
        <p:txBody>
          <a:bodyPr/>
          <a:lstStyle/>
          <a:p>
            <a:r>
              <a:rPr lang="en-US" sz="2400" dirty="0" smtClean="0"/>
              <a:t>Artifacts produced:</a:t>
            </a:r>
          </a:p>
          <a:p>
            <a:pPr lvl="1"/>
            <a:r>
              <a:rPr lang="en-US" sz="2000" dirty="0" smtClean="0"/>
              <a:t>Treatment diagram (=Threat diagram with Treatment added)</a:t>
            </a:r>
          </a:p>
          <a:p>
            <a:pPr lvl="1"/>
            <a:r>
              <a:rPr lang="en-US" sz="2000" dirty="0" smtClean="0"/>
              <a:t>(or also Treatment Overview diagram)</a:t>
            </a:r>
          </a:p>
          <a:p>
            <a:r>
              <a:rPr lang="en-US" sz="2400" dirty="0" smtClean="0"/>
              <a:t>How:</a:t>
            </a:r>
          </a:p>
          <a:p>
            <a:pPr lvl="1"/>
            <a:r>
              <a:rPr lang="en-US" sz="2000" dirty="0" smtClean="0"/>
              <a:t>Identify Treatment  Scenario: </a:t>
            </a:r>
          </a:p>
          <a:p>
            <a:pPr lvl="2"/>
            <a:r>
              <a:rPr lang="en-US" sz="1800" dirty="0" smtClean="0"/>
              <a:t>What can we do to reduce the risks to an acceptable (or monitor) level?</a:t>
            </a:r>
          </a:p>
          <a:p>
            <a:pPr lvl="1"/>
            <a:r>
              <a:rPr lang="en-US" sz="2000" dirty="0" smtClean="0"/>
              <a:t>Create Treatment diagram:</a:t>
            </a:r>
          </a:p>
          <a:p>
            <a:pPr lvl="2"/>
            <a:r>
              <a:rPr lang="en-US" sz="1800" dirty="0" smtClean="0"/>
              <a:t>Copy elements from Threat diagram</a:t>
            </a:r>
          </a:p>
          <a:p>
            <a:pPr lvl="2"/>
            <a:r>
              <a:rPr lang="en-US" sz="1800" dirty="0" smtClean="0"/>
              <a:t>Add Treatment Scenarios</a:t>
            </a:r>
          </a:p>
          <a:p>
            <a:pPr lvl="1"/>
            <a:r>
              <a:rPr lang="en-US" sz="2000" dirty="0" smtClean="0"/>
              <a:t>Notions to be used in Treatment Diagram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NESSOS E-RISE Challenge 2012 – Trento May 8, 2012 </a:t>
            </a:r>
            <a:endParaRPr lang="it-IT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413A9B33-A2AF-49EB-8613-D620A4A88D29}" type="slidenum">
              <a:rPr lang="it-IT" smtClean="0"/>
              <a:pPr>
                <a:defRPr/>
              </a:pPr>
              <a:t>55</a:t>
            </a:fld>
            <a:endParaRPr lang="it-I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3136"/>
            <a:ext cx="48768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10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Treatment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NESSOS E-RISE Challenge 2012 – Trento May 8, 2012 </a:t>
            </a:r>
            <a:endParaRPr lang="it-IT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413A9B33-A2AF-49EB-8613-D620A4A88D29}" type="slidenum">
              <a:rPr lang="it-IT" smtClean="0"/>
              <a:pPr>
                <a:defRPr/>
              </a:pPr>
              <a:t>56</a:t>
            </a:fld>
            <a:endParaRPr lang="it-IT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614016"/>
            <a:ext cx="9036496" cy="4331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50716" y="1298575"/>
            <a:ext cx="1588897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“</a:t>
            </a:r>
            <a:r>
              <a:rPr lang="en-US" u="sng" dirty="0" smtClean="0">
                <a:solidFill>
                  <a:schemeClr val="accent2"/>
                </a:solidFill>
              </a:rPr>
              <a:t>treat</a:t>
            </a:r>
            <a:r>
              <a:rPr lang="en-US" dirty="0" smtClean="0">
                <a:solidFill>
                  <a:schemeClr val="accent2"/>
                </a:solidFill>
              </a:rPr>
              <a:t>” relation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5076056" y="1696244"/>
            <a:ext cx="432048" cy="436612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9792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Treatment Overview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NESSOS E-RISE Challenge 2012 – Trento May 8, 2012 </a:t>
            </a:r>
            <a:endParaRPr lang="it-IT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413A9B33-A2AF-49EB-8613-D620A4A88D29}" type="slidenum">
              <a:rPr lang="it-IT" smtClean="0"/>
              <a:pPr>
                <a:defRPr/>
              </a:pPr>
              <a:t>57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66" y="1016291"/>
            <a:ext cx="7103318" cy="514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09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interpret and understand a CORAS diagram?</a:t>
            </a:r>
          </a:p>
          <a:p>
            <a:r>
              <a:rPr lang="en-US" dirty="0"/>
              <a:t>Users need a precise and unambiguous explanation of the meaning of a given diagram</a:t>
            </a:r>
          </a:p>
          <a:p>
            <a:endParaRPr lang="en-US" dirty="0"/>
          </a:p>
          <a:p>
            <a:r>
              <a:rPr lang="en-US" dirty="0"/>
              <a:t>Natural language semantics</a:t>
            </a:r>
          </a:p>
          <a:p>
            <a:pPr lvl="1"/>
            <a:r>
              <a:rPr lang="en-US" dirty="0"/>
              <a:t>CORAS comes with rules for systematic translation of any diagram into sentences in English</a:t>
            </a:r>
          </a:p>
          <a:p>
            <a:r>
              <a:rPr lang="en-US" dirty="0"/>
              <a:t>Formal semantics</a:t>
            </a:r>
          </a:p>
          <a:p>
            <a:pPr lvl="1"/>
            <a:r>
              <a:rPr lang="en-US" dirty="0"/>
              <a:t>Semantics in terms of a probability space on traces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NESSOS E-RISE Challenge 2012 – Trento May 8, 2012 </a:t>
            </a:r>
            <a:endParaRPr lang="it-IT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413A9B33-A2AF-49EB-8613-D620A4A88D29}" type="slidenum">
              <a:rPr lang="it-IT" smtClean="0"/>
              <a:pPr>
                <a:defRPr/>
              </a:pPr>
              <a:t>58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211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395536" y="2060849"/>
            <a:ext cx="8440738" cy="4176464"/>
          </a:xfrm>
        </p:spPr>
        <p:txBody>
          <a:bodyPr/>
          <a:lstStyle/>
          <a:p>
            <a:r>
              <a:rPr lang="en-US" sz="2000" dirty="0" smtClean="0"/>
              <a:t>Elements</a:t>
            </a:r>
          </a:p>
          <a:p>
            <a:pPr lvl="1"/>
            <a:r>
              <a:rPr lang="en-US" sz="1800" i="1" u="sng" dirty="0" smtClean="0"/>
              <a:t>Computer virus</a:t>
            </a:r>
            <a:r>
              <a:rPr lang="en-US" sz="1800" u="sng" dirty="0" smtClean="0"/>
              <a:t> </a:t>
            </a:r>
            <a:r>
              <a:rPr lang="en-US" sz="1800" b="1" dirty="0" smtClean="0"/>
              <a:t>is a non-human threat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i="1" u="sng" dirty="0" smtClean="0"/>
              <a:t>Virus protection not up to date</a:t>
            </a:r>
            <a:r>
              <a:rPr lang="en-US" sz="1800" u="sng" dirty="0" smtClean="0"/>
              <a:t> </a:t>
            </a:r>
            <a:r>
              <a:rPr lang="en-US" sz="1800" b="1" dirty="0" smtClean="0"/>
              <a:t>is a vulnerability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b="1" dirty="0" smtClean="0"/>
              <a:t>Threat scenario</a:t>
            </a:r>
            <a:r>
              <a:rPr lang="en-US" sz="1800" dirty="0" smtClean="0"/>
              <a:t> </a:t>
            </a:r>
            <a:r>
              <a:rPr lang="en-US" sz="1800" i="1" u="sng" dirty="0" smtClean="0"/>
              <a:t>Server is infected by computer virus</a:t>
            </a:r>
            <a:r>
              <a:rPr lang="en-US" sz="1800" u="sng" dirty="0" smtClean="0"/>
              <a:t> </a:t>
            </a:r>
            <a:r>
              <a:rPr lang="en-US" sz="1800" b="1" dirty="0" smtClean="0"/>
              <a:t>occurs with likelihood</a:t>
            </a:r>
            <a:r>
              <a:rPr lang="en-US" sz="1800" dirty="0" smtClean="0"/>
              <a:t> </a:t>
            </a:r>
            <a:r>
              <a:rPr lang="en-US" sz="1800" i="1" u="sng" dirty="0" smtClean="0"/>
              <a:t>possible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b="1" dirty="0" smtClean="0"/>
              <a:t>Unwanted incident</a:t>
            </a:r>
            <a:r>
              <a:rPr lang="en-US" sz="1800" dirty="0" smtClean="0"/>
              <a:t> </a:t>
            </a:r>
            <a:r>
              <a:rPr lang="en-US" sz="1800" i="1" u="sng" dirty="0" smtClean="0"/>
              <a:t>Server goes down</a:t>
            </a:r>
            <a:r>
              <a:rPr lang="en-US" sz="1800" u="sng" dirty="0" smtClean="0"/>
              <a:t> </a:t>
            </a:r>
            <a:r>
              <a:rPr lang="en-US" sz="1800" b="1" dirty="0" smtClean="0"/>
              <a:t>occurs with likelihood</a:t>
            </a:r>
            <a:r>
              <a:rPr lang="en-US" sz="1800" dirty="0" smtClean="0"/>
              <a:t> </a:t>
            </a:r>
            <a:r>
              <a:rPr lang="en-US" sz="1800" i="1" u="sng" dirty="0" smtClean="0"/>
              <a:t>unlikely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i="1" u="sng" dirty="0" smtClean="0"/>
              <a:t>Availability of server</a:t>
            </a:r>
            <a:r>
              <a:rPr lang="en-US" sz="1800" u="sng" dirty="0" smtClean="0"/>
              <a:t> </a:t>
            </a:r>
            <a:r>
              <a:rPr lang="en-US" sz="1800" b="1" dirty="0" smtClean="0"/>
              <a:t>is an asset</a:t>
            </a:r>
            <a:r>
              <a:rPr lang="en-US" sz="1800" dirty="0" smtClean="0"/>
              <a:t>.</a:t>
            </a:r>
          </a:p>
          <a:p>
            <a:r>
              <a:rPr lang="en-US" sz="2000" dirty="0" smtClean="0"/>
              <a:t>Relations</a:t>
            </a:r>
          </a:p>
          <a:p>
            <a:pPr lvl="1"/>
            <a:r>
              <a:rPr lang="en-US" sz="1800" i="1" u="sng" dirty="0" smtClean="0"/>
              <a:t>Computer virus</a:t>
            </a:r>
            <a:r>
              <a:rPr lang="en-US" sz="1800" u="sng" dirty="0" smtClean="0"/>
              <a:t> </a:t>
            </a:r>
            <a:r>
              <a:rPr lang="en-US" sz="1800" b="1" dirty="0" smtClean="0"/>
              <a:t>exploits vulnerability</a:t>
            </a:r>
            <a:r>
              <a:rPr lang="en-US" sz="1800" dirty="0" smtClean="0"/>
              <a:t> </a:t>
            </a:r>
            <a:r>
              <a:rPr lang="en-US" sz="1800" i="1" u="sng" dirty="0" smtClean="0"/>
              <a:t>Virus protection not up to date</a:t>
            </a:r>
            <a:r>
              <a:rPr lang="en-US" sz="1800" u="sng" dirty="0" smtClean="0"/>
              <a:t> </a:t>
            </a:r>
            <a:r>
              <a:rPr lang="en-US" sz="1800" b="1" dirty="0" smtClean="0"/>
              <a:t>to initiate</a:t>
            </a:r>
            <a:r>
              <a:rPr lang="en-US" sz="1800" dirty="0" smtClean="0"/>
              <a:t> </a:t>
            </a:r>
            <a:r>
              <a:rPr lang="en-US" sz="1800" i="1" u="sng" dirty="0" smtClean="0"/>
              <a:t>Server is infected by computer virus</a:t>
            </a:r>
            <a:r>
              <a:rPr lang="en-US" sz="1800" dirty="0" smtClean="0"/>
              <a:t> </a:t>
            </a:r>
            <a:r>
              <a:rPr lang="en-US" sz="1800" b="1" dirty="0" smtClean="0"/>
              <a:t>with undefined likelihood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i="1" u="sng" dirty="0" smtClean="0"/>
              <a:t>Server is infected by computer virus</a:t>
            </a:r>
            <a:r>
              <a:rPr lang="en-US" sz="1800" u="sng" dirty="0" smtClean="0"/>
              <a:t> </a:t>
            </a:r>
            <a:r>
              <a:rPr lang="en-US" sz="1800" b="1" dirty="0" smtClean="0"/>
              <a:t>leads to</a:t>
            </a:r>
            <a:r>
              <a:rPr lang="en-US" sz="1800" dirty="0" smtClean="0"/>
              <a:t> </a:t>
            </a:r>
            <a:r>
              <a:rPr lang="en-US" sz="1800" i="1" u="sng" dirty="0" smtClean="0"/>
              <a:t>Server goes down</a:t>
            </a:r>
            <a:r>
              <a:rPr lang="en-US" sz="1800" u="sng" dirty="0" smtClean="0"/>
              <a:t> </a:t>
            </a:r>
            <a:r>
              <a:rPr lang="en-US" sz="1800" b="1" dirty="0" smtClean="0"/>
              <a:t>with conditional likelihood</a:t>
            </a:r>
            <a:r>
              <a:rPr lang="en-US" sz="1800" dirty="0" smtClean="0"/>
              <a:t> </a:t>
            </a:r>
            <a:r>
              <a:rPr lang="en-US" sz="1800" u="sng" dirty="0" smtClean="0"/>
              <a:t>0.2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i="1" u="sng" dirty="0" smtClean="0"/>
              <a:t>Server goes down</a:t>
            </a:r>
            <a:r>
              <a:rPr lang="en-US" sz="1800" u="sng" dirty="0" smtClean="0"/>
              <a:t> </a:t>
            </a:r>
            <a:r>
              <a:rPr lang="en-US" sz="1800" b="1" dirty="0" smtClean="0"/>
              <a:t>impacts</a:t>
            </a:r>
            <a:r>
              <a:rPr lang="en-US" sz="1800" dirty="0" smtClean="0"/>
              <a:t> </a:t>
            </a:r>
            <a:r>
              <a:rPr lang="en-US" sz="1800" i="1" u="sng" dirty="0" smtClean="0"/>
              <a:t>Availability of server</a:t>
            </a:r>
            <a:r>
              <a:rPr lang="en-US" sz="1800" u="sng" dirty="0" smtClean="0"/>
              <a:t> </a:t>
            </a:r>
            <a:r>
              <a:rPr lang="en-US" sz="1800" b="1" dirty="0" smtClean="0"/>
              <a:t>with consequence</a:t>
            </a:r>
            <a:r>
              <a:rPr lang="en-US" sz="1800" dirty="0" smtClean="0"/>
              <a:t> </a:t>
            </a:r>
            <a:r>
              <a:rPr lang="en-US" sz="1800" i="1" u="sng" dirty="0" smtClean="0"/>
              <a:t>high</a:t>
            </a:r>
            <a:r>
              <a:rPr lang="en-US" sz="1800" dirty="0" smtClean="0"/>
              <a:t>.</a:t>
            </a:r>
            <a:endParaRPr lang="en-US" sz="1800" i="1" dirty="0" smtClean="0"/>
          </a:p>
        </p:txBody>
      </p:sp>
      <p:graphicFrame>
        <p:nvGraphicFramePr>
          <p:cNvPr id="1024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359853"/>
              </p:ext>
            </p:extLst>
          </p:nvPr>
        </p:nvGraphicFramePr>
        <p:xfrm>
          <a:off x="3254375" y="620688"/>
          <a:ext cx="5926137" cy="184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Visio" r:id="rId3" imgW="5361614" imgH="1667776" progId="Visio.Drawing.11">
                  <p:embed/>
                </p:oleObj>
              </mc:Choice>
              <mc:Fallback>
                <p:oleObj name="Visio" r:id="rId3" imgW="5361614" imgH="166777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375" y="620688"/>
                        <a:ext cx="5926137" cy="184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chemeClr val="accent2"/>
                                </a:gs>
                                <a:gs pos="100000">
                                  <a:schemeClr val="bg1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835150" y="6381328"/>
            <a:ext cx="4465638" cy="3127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NESSOS E-RISE Challenge 2012 – Trento May 8, 2012 </a:t>
            </a:r>
            <a:endParaRPr lang="it-IT" b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488" y="6308725"/>
            <a:ext cx="1905000" cy="549275"/>
          </a:xfrm>
        </p:spPr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413A9B33-A2AF-49EB-8613-D620A4A88D29}" type="slidenum">
              <a:rPr lang="it-IT" smtClean="0"/>
              <a:pPr>
                <a:defRPr/>
              </a:pPr>
              <a:t>59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452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CORAS?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CORAS consists of three tightly integrated parts</a:t>
            </a:r>
          </a:p>
          <a:p>
            <a:pPr lvl="1"/>
            <a:r>
              <a:rPr lang="en-US" sz="2400" dirty="0" smtClean="0"/>
              <a:t>A method for risk analysis</a:t>
            </a:r>
          </a:p>
          <a:p>
            <a:pPr lvl="1"/>
            <a:r>
              <a:rPr lang="en-US" sz="2400" dirty="0" smtClean="0"/>
              <a:t>A language for risk modeling</a:t>
            </a:r>
          </a:p>
          <a:p>
            <a:pPr lvl="1"/>
            <a:r>
              <a:rPr lang="en-US" sz="2400" dirty="0" smtClean="0"/>
              <a:t>A tool to support the risk analysis process</a:t>
            </a:r>
          </a:p>
          <a:p>
            <a:r>
              <a:rPr lang="en-US" sz="2800" dirty="0" smtClean="0"/>
              <a:t>A stepwise, structured and systematic process</a:t>
            </a:r>
          </a:p>
          <a:p>
            <a:pPr lvl="1"/>
            <a:r>
              <a:rPr lang="en-US" sz="2400" dirty="0" smtClean="0"/>
              <a:t>Asset-driven</a:t>
            </a:r>
          </a:p>
          <a:p>
            <a:pPr lvl="1"/>
            <a:r>
              <a:rPr lang="en-US" sz="2400" dirty="0" smtClean="0"/>
              <a:t>Concrete tasks with practical guidelines</a:t>
            </a:r>
          </a:p>
          <a:p>
            <a:pPr lvl="1"/>
            <a:r>
              <a:rPr lang="en-US" sz="2400" dirty="0" smtClean="0"/>
              <a:t>Model-driven</a:t>
            </a:r>
          </a:p>
          <a:p>
            <a:pPr lvl="2"/>
            <a:r>
              <a:rPr lang="en-US" sz="2000" dirty="0" smtClean="0"/>
              <a:t>Models as basis for and input to analysis tasks</a:t>
            </a:r>
          </a:p>
          <a:p>
            <a:pPr lvl="2"/>
            <a:r>
              <a:rPr lang="en-US" sz="2000" dirty="0" smtClean="0"/>
              <a:t>Models for documentation of results</a:t>
            </a:r>
          </a:p>
          <a:p>
            <a:r>
              <a:rPr lang="en-US" sz="2800" dirty="0" smtClean="0"/>
              <a:t>Based on internationally established standards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NESSOS E-RISE Challenge 2012 – Trento May 8, 2012 </a:t>
            </a:r>
            <a:endParaRPr lang="it-IT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488" y="6308725"/>
            <a:ext cx="1905000" cy="549275"/>
          </a:xfrm>
        </p:spPr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413A9B33-A2AF-49EB-8613-D620A4A88D29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749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 Support and Demo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CORAS tool is a diagram editor</a:t>
            </a:r>
          </a:p>
          <a:p>
            <a:r>
              <a:rPr lang="en-US" sz="2800" dirty="0" smtClean="0"/>
              <a:t>Support for making all kinds of CORAS diagrams</a:t>
            </a:r>
          </a:p>
          <a:p>
            <a:r>
              <a:rPr lang="en-US" sz="2800" dirty="0" smtClean="0"/>
              <a:t>Design for on-the-fly modeling during structured brainstorming at analysis workshops</a:t>
            </a:r>
          </a:p>
          <a:p>
            <a:r>
              <a:rPr lang="en-US" sz="2800" dirty="0" smtClean="0"/>
              <a:t>Ensures syntactically correct diagrams</a:t>
            </a:r>
          </a:p>
          <a:p>
            <a:r>
              <a:rPr lang="en-US" sz="2800" dirty="0" smtClean="0"/>
              <a:t>Used during all steps of the risk analysis</a:t>
            </a:r>
          </a:p>
          <a:p>
            <a:pPr lvl="1"/>
            <a:r>
              <a:rPr lang="en-US" sz="2400" dirty="0" smtClean="0"/>
              <a:t>Input to the various tasks</a:t>
            </a:r>
          </a:p>
          <a:p>
            <a:pPr lvl="1"/>
            <a:r>
              <a:rPr lang="en-US" sz="2400" dirty="0" smtClean="0"/>
              <a:t>Gathering and structuring of information during the tasks</a:t>
            </a:r>
          </a:p>
          <a:p>
            <a:pPr lvl="1"/>
            <a:r>
              <a:rPr lang="en-US" sz="2400" dirty="0" smtClean="0"/>
              <a:t>Documentation of analysis results</a:t>
            </a:r>
          </a:p>
          <a:p>
            <a:r>
              <a:rPr lang="en-US" sz="2800" dirty="0" smtClean="0"/>
              <a:t>Available for download: </a:t>
            </a:r>
            <a:r>
              <a:rPr lang="en-US" sz="2800" dirty="0" smtClean="0">
                <a:hlinkClick r:id="rId2"/>
              </a:rPr>
              <a:t>http://coras.sourceforge.net/</a:t>
            </a:r>
            <a:endParaRPr lang="en-US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NESSOS E-RISE Challenge 2012 – Trento May 8, 2012 </a:t>
            </a:r>
            <a:endParaRPr lang="it-IT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488" y="6308725"/>
            <a:ext cx="1905000" cy="549275"/>
          </a:xfrm>
        </p:spPr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413A9B33-A2AF-49EB-8613-D620A4A88D29}" type="slidenum">
              <a:rPr lang="it-IT" smtClean="0"/>
              <a:pPr>
                <a:defRPr/>
              </a:pPr>
              <a:t>60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20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2" descr="P:\KST\seminarer\seminar_risk\to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1065213"/>
            <a:ext cx="7261225" cy="522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3525763" y="764704"/>
            <a:ext cx="1838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>
                <a:solidFill>
                  <a:srgbClr val="0000FF"/>
                </a:solidFill>
              </a:rPr>
              <a:t>Pull-down menu</a:t>
            </a:r>
          </a:p>
        </p:txBody>
      </p:sp>
      <p:cxnSp>
        <p:nvCxnSpPr>
          <p:cNvPr id="13318" name="Straight Arrow Connector 6"/>
          <p:cNvCxnSpPr>
            <a:cxnSpLocks noChangeShapeType="1"/>
          </p:cNvCxnSpPr>
          <p:nvPr/>
        </p:nvCxnSpPr>
        <p:spPr bwMode="auto">
          <a:xfrm flipH="1">
            <a:off x="2699792" y="949648"/>
            <a:ext cx="825971" cy="533401"/>
          </a:xfrm>
          <a:prstGeom prst="straightConnector1">
            <a:avLst/>
          </a:prstGeom>
          <a:noFill/>
          <a:ln w="19050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19" name="TextBox 10"/>
          <p:cNvSpPr txBox="1">
            <a:spLocks noChangeArrowheads="1"/>
          </p:cNvSpPr>
          <p:nvPr/>
        </p:nvSpPr>
        <p:spPr bwMode="auto">
          <a:xfrm>
            <a:off x="79375" y="2527300"/>
            <a:ext cx="901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>
                <a:solidFill>
                  <a:srgbClr val="0000FF"/>
                </a:solidFill>
              </a:rPr>
              <a:t>Palette</a:t>
            </a:r>
          </a:p>
        </p:txBody>
      </p:sp>
      <p:cxnSp>
        <p:nvCxnSpPr>
          <p:cNvPr id="13320" name="Straight Arrow Connector 11"/>
          <p:cNvCxnSpPr>
            <a:cxnSpLocks noChangeShapeType="1"/>
            <a:stCxn id="13319" idx="3"/>
          </p:cNvCxnSpPr>
          <p:nvPr/>
        </p:nvCxnSpPr>
        <p:spPr bwMode="auto">
          <a:xfrm>
            <a:off x="981075" y="2711450"/>
            <a:ext cx="301625" cy="147638"/>
          </a:xfrm>
          <a:prstGeom prst="straightConnector1">
            <a:avLst/>
          </a:prstGeom>
          <a:noFill/>
          <a:ln w="19050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1" name="TextBox 13"/>
          <p:cNvSpPr txBox="1">
            <a:spLocks noChangeArrowheads="1"/>
          </p:cNvSpPr>
          <p:nvPr/>
        </p:nvSpPr>
        <p:spPr bwMode="auto">
          <a:xfrm>
            <a:off x="5810250" y="555625"/>
            <a:ext cx="1006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>
                <a:solidFill>
                  <a:srgbClr val="0000FF"/>
                </a:solidFill>
              </a:rPr>
              <a:t>Tool bar</a:t>
            </a:r>
          </a:p>
        </p:txBody>
      </p:sp>
      <p:cxnSp>
        <p:nvCxnSpPr>
          <p:cNvPr id="13322" name="Straight Arrow Connector 14"/>
          <p:cNvCxnSpPr>
            <a:cxnSpLocks noChangeShapeType="1"/>
            <a:stCxn id="13321" idx="2"/>
          </p:cNvCxnSpPr>
          <p:nvPr/>
        </p:nvCxnSpPr>
        <p:spPr bwMode="auto">
          <a:xfrm rot="5400000">
            <a:off x="5287170" y="704056"/>
            <a:ext cx="804862" cy="1247775"/>
          </a:xfrm>
          <a:prstGeom prst="straightConnector1">
            <a:avLst/>
          </a:prstGeom>
          <a:noFill/>
          <a:ln w="19050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3" name="TextBox 19"/>
          <p:cNvSpPr txBox="1">
            <a:spLocks noChangeArrowheads="1"/>
          </p:cNvSpPr>
          <p:nvPr/>
        </p:nvSpPr>
        <p:spPr bwMode="auto">
          <a:xfrm>
            <a:off x="8201025" y="2752725"/>
            <a:ext cx="915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>
                <a:solidFill>
                  <a:srgbClr val="0000FF"/>
                </a:solidFill>
              </a:rPr>
              <a:t>Outline</a:t>
            </a:r>
          </a:p>
        </p:txBody>
      </p:sp>
      <p:cxnSp>
        <p:nvCxnSpPr>
          <p:cNvPr id="13324" name="Straight Arrow Connector 20"/>
          <p:cNvCxnSpPr>
            <a:cxnSpLocks noChangeShapeType="1"/>
            <a:stCxn id="13323" idx="2"/>
          </p:cNvCxnSpPr>
          <p:nvPr/>
        </p:nvCxnSpPr>
        <p:spPr bwMode="auto">
          <a:xfrm rot="5400000">
            <a:off x="8020050" y="3035300"/>
            <a:ext cx="554038" cy="725488"/>
          </a:xfrm>
          <a:prstGeom prst="straightConnector1">
            <a:avLst/>
          </a:prstGeom>
          <a:noFill/>
          <a:ln w="19050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5" name="TextBox 22"/>
          <p:cNvSpPr txBox="1">
            <a:spLocks noChangeArrowheads="1"/>
          </p:cNvSpPr>
          <p:nvPr/>
        </p:nvSpPr>
        <p:spPr bwMode="auto">
          <a:xfrm>
            <a:off x="65088" y="3343275"/>
            <a:ext cx="968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>
                <a:solidFill>
                  <a:srgbClr val="0000FF"/>
                </a:solidFill>
              </a:rPr>
              <a:t>Canvas</a:t>
            </a:r>
          </a:p>
        </p:txBody>
      </p:sp>
      <p:cxnSp>
        <p:nvCxnSpPr>
          <p:cNvPr id="13326" name="Straight Arrow Connector 23"/>
          <p:cNvCxnSpPr>
            <a:cxnSpLocks noChangeShapeType="1"/>
            <a:stCxn id="13325" idx="3"/>
          </p:cNvCxnSpPr>
          <p:nvPr/>
        </p:nvCxnSpPr>
        <p:spPr bwMode="auto">
          <a:xfrm>
            <a:off x="1033463" y="3527425"/>
            <a:ext cx="2255837" cy="560388"/>
          </a:xfrm>
          <a:prstGeom prst="straightConnector1">
            <a:avLst/>
          </a:prstGeom>
          <a:noFill/>
          <a:ln w="19050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7" name="TextBox 29"/>
          <p:cNvSpPr txBox="1">
            <a:spLocks noChangeArrowheads="1"/>
          </p:cNvSpPr>
          <p:nvPr/>
        </p:nvSpPr>
        <p:spPr bwMode="auto">
          <a:xfrm>
            <a:off x="-108520" y="5181600"/>
            <a:ext cx="1497583" cy="646113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>
                <a:solidFill>
                  <a:srgbClr val="0000FF"/>
                </a:solidFill>
              </a:rPr>
              <a:t>Properties window</a:t>
            </a:r>
          </a:p>
        </p:txBody>
      </p:sp>
      <p:cxnSp>
        <p:nvCxnSpPr>
          <p:cNvPr id="13328" name="Straight Arrow Connector 30"/>
          <p:cNvCxnSpPr>
            <a:cxnSpLocks noChangeShapeType="1"/>
            <a:stCxn id="13327" idx="3"/>
          </p:cNvCxnSpPr>
          <p:nvPr/>
        </p:nvCxnSpPr>
        <p:spPr bwMode="auto">
          <a:xfrm>
            <a:off x="1389063" y="5504657"/>
            <a:ext cx="547687" cy="151606"/>
          </a:xfrm>
          <a:prstGeom prst="straightConnector1">
            <a:avLst/>
          </a:prstGeom>
          <a:noFill/>
          <a:ln w="19050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 Support: Screenshot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NESSOS E-RISE Challenge 2012 – Trento May 8, 2012 </a:t>
            </a:r>
            <a:endParaRPr lang="it-IT" b="0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488" y="6308725"/>
            <a:ext cx="1905000" cy="549275"/>
          </a:xfrm>
        </p:spPr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413A9B33-A2AF-49EB-8613-D620A4A88D29}" type="slidenum">
              <a:rPr lang="it-IT" smtClean="0"/>
              <a:pPr>
                <a:defRPr/>
              </a:pPr>
              <a:t>61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841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CORAS risk model in a nutshell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NESSOS E-RISE Challenge 2012 – Trento May 8, 2012 </a:t>
            </a:r>
            <a:endParaRPr lang="it-IT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413A9B33-A2AF-49EB-8613-D620A4A88D29}" type="slidenum">
              <a:rPr lang="it-IT" smtClean="0"/>
              <a:pPr>
                <a:defRPr/>
              </a:pPr>
              <a:t>62</a:t>
            </a:fld>
            <a:endParaRPr lang="it-IT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231280"/>
            <a:ext cx="240665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3799730"/>
            <a:ext cx="6270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50" y="4641105"/>
            <a:ext cx="257175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8" y="3455243"/>
            <a:ext cx="1916112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3623518"/>
            <a:ext cx="133985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083893"/>
            <a:ext cx="23907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083893"/>
            <a:ext cx="4667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083893"/>
            <a:ext cx="6127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1943943"/>
            <a:ext cx="1881188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5" y="3744168"/>
            <a:ext cx="23907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861643"/>
            <a:ext cx="6524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ular Callout 17"/>
          <p:cNvSpPr/>
          <p:nvPr/>
        </p:nvSpPr>
        <p:spPr>
          <a:xfrm>
            <a:off x="1576388" y="1561355"/>
            <a:ext cx="1470025" cy="531813"/>
          </a:xfrm>
          <a:prstGeom prst="wedge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600">
                <a:solidFill>
                  <a:srgbClr val="0070C0"/>
                </a:solidFill>
                <a:ea typeface="ヒラギノ角ゴ Pro W3" charset="-128"/>
              </a:rPr>
              <a:t>Remove threat</a:t>
            </a:r>
          </a:p>
        </p:txBody>
      </p:sp>
      <p:sp>
        <p:nvSpPr>
          <p:cNvPr id="19" name="Rectangular Callout 18"/>
          <p:cNvSpPr/>
          <p:nvPr/>
        </p:nvSpPr>
        <p:spPr>
          <a:xfrm>
            <a:off x="6675438" y="1561355"/>
            <a:ext cx="1470025" cy="531813"/>
          </a:xfrm>
          <a:prstGeom prst="wedgeRectCallout">
            <a:avLst>
              <a:gd name="adj1" fmla="val -44395"/>
              <a:gd name="adj2" fmla="val 7813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600">
                <a:solidFill>
                  <a:srgbClr val="0070C0"/>
                </a:solidFill>
                <a:ea typeface="ヒラギノ角ゴ Pro W3" charset="-128"/>
              </a:rPr>
              <a:t>Reduce consequence</a:t>
            </a:r>
          </a:p>
        </p:txBody>
      </p:sp>
      <p:sp>
        <p:nvSpPr>
          <p:cNvPr id="20" name="Rectangular Callout 19"/>
          <p:cNvSpPr/>
          <p:nvPr/>
        </p:nvSpPr>
        <p:spPr>
          <a:xfrm>
            <a:off x="5550247" y="5733256"/>
            <a:ext cx="1470025" cy="531813"/>
          </a:xfrm>
          <a:prstGeom prst="wedgeRectCallout">
            <a:avLst>
              <a:gd name="adj1" fmla="val -66425"/>
              <a:gd name="adj2" fmla="val -10748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600">
                <a:solidFill>
                  <a:srgbClr val="0070C0"/>
                </a:solidFill>
                <a:ea typeface="ヒラギノ角ゴ Pro W3" charset="-128"/>
              </a:rPr>
              <a:t>Remove vulnerability</a:t>
            </a:r>
          </a:p>
        </p:txBody>
      </p:sp>
      <p:sp>
        <p:nvSpPr>
          <p:cNvPr id="21" name="Rectangular Callout 20"/>
          <p:cNvSpPr/>
          <p:nvPr/>
        </p:nvSpPr>
        <p:spPr>
          <a:xfrm>
            <a:off x="3519488" y="2923430"/>
            <a:ext cx="2244725" cy="531813"/>
          </a:xfrm>
          <a:prstGeom prst="wedge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600">
                <a:solidFill>
                  <a:srgbClr val="0070C0"/>
                </a:solidFill>
                <a:ea typeface="ヒラギノ角ゴ Pro W3" charset="-128"/>
              </a:rPr>
              <a:t>Threat scenario (initiated by threat)</a:t>
            </a:r>
          </a:p>
        </p:txBody>
      </p:sp>
      <p:sp>
        <p:nvSpPr>
          <p:cNvPr id="22" name="Rectangular Callout 21"/>
          <p:cNvSpPr/>
          <p:nvPr/>
        </p:nvSpPr>
        <p:spPr>
          <a:xfrm>
            <a:off x="5562600" y="4604593"/>
            <a:ext cx="2743200" cy="531812"/>
          </a:xfrm>
          <a:prstGeom prst="wedgeRectCallout">
            <a:avLst>
              <a:gd name="adj1" fmla="val -19599"/>
              <a:gd name="adj2" fmla="val -7296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600">
                <a:solidFill>
                  <a:srgbClr val="0070C0"/>
                </a:solidFill>
                <a:ea typeface="ヒラギノ角ゴ Pro W3" charset="-128"/>
              </a:rPr>
              <a:t>Unwanted incident </a:t>
            </a:r>
          </a:p>
          <a:p>
            <a:r>
              <a:rPr lang="en-US" sz="1600">
                <a:solidFill>
                  <a:srgbClr val="0070C0"/>
                </a:solidFill>
                <a:ea typeface="ヒラギノ角ゴ Pro W3" charset="-128"/>
              </a:rPr>
              <a:t>(leaded by threat scenario)</a:t>
            </a:r>
          </a:p>
        </p:txBody>
      </p:sp>
      <p:sp>
        <p:nvSpPr>
          <p:cNvPr id="23" name="Rectangular Callout 22"/>
          <p:cNvSpPr/>
          <p:nvPr/>
        </p:nvSpPr>
        <p:spPr>
          <a:xfrm>
            <a:off x="1804988" y="3313955"/>
            <a:ext cx="1470025" cy="377825"/>
          </a:xfrm>
          <a:prstGeom prst="wedgeRectCallout">
            <a:avLst>
              <a:gd name="adj1" fmla="val -13293"/>
              <a:gd name="adj2" fmla="val 7552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600">
                <a:solidFill>
                  <a:srgbClr val="0070C0"/>
                </a:solidFill>
                <a:ea typeface="ヒラギノ角ゴ Pro W3" charset="-128"/>
              </a:rPr>
              <a:t>Vulnerability</a:t>
            </a:r>
          </a:p>
        </p:txBody>
      </p:sp>
      <p:sp>
        <p:nvSpPr>
          <p:cNvPr id="24" name="Rectangular Callout 23"/>
          <p:cNvSpPr/>
          <p:nvPr/>
        </p:nvSpPr>
        <p:spPr>
          <a:xfrm>
            <a:off x="381000" y="4841130"/>
            <a:ext cx="1470025" cy="377825"/>
          </a:xfrm>
          <a:prstGeom prst="wedgeRectCallout">
            <a:avLst>
              <a:gd name="adj1" fmla="val -20833"/>
              <a:gd name="adj2" fmla="val -8615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600">
                <a:solidFill>
                  <a:srgbClr val="0070C0"/>
                </a:solidFill>
                <a:ea typeface="ヒラギノ角ゴ Pro W3" charset="-128"/>
              </a:rPr>
              <a:t>Threat</a:t>
            </a:r>
          </a:p>
        </p:txBody>
      </p:sp>
    </p:spTree>
    <p:extLst>
      <p:ext uri="{BB962C8B-B14F-4D97-AF65-F5344CB8AC3E}">
        <p14:creationId xmlns:p14="http://schemas.microsoft.com/office/powerpoint/2010/main" val="106277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22275" y="1524000"/>
            <a:ext cx="8542338" cy="4419600"/>
          </a:xfrm>
        </p:spPr>
        <p:txBody>
          <a:bodyPr/>
          <a:lstStyle/>
          <a:p>
            <a:r>
              <a:rPr lang="en-US" sz="2000" dirty="0" smtClean="0"/>
              <a:t>CORAS consists of three parts</a:t>
            </a:r>
          </a:p>
          <a:p>
            <a:pPr lvl="1"/>
            <a:r>
              <a:rPr lang="en-US" sz="1800" dirty="0" smtClean="0"/>
              <a:t>Method</a:t>
            </a:r>
          </a:p>
          <a:p>
            <a:pPr lvl="1"/>
            <a:r>
              <a:rPr lang="en-US" sz="1800" dirty="0" smtClean="0"/>
              <a:t>Language</a:t>
            </a:r>
          </a:p>
          <a:p>
            <a:pPr lvl="1"/>
            <a:r>
              <a:rPr lang="en-US" sz="1800" dirty="0" smtClean="0"/>
              <a:t>Tool</a:t>
            </a:r>
          </a:p>
          <a:p>
            <a:r>
              <a:rPr lang="en-US" sz="2000" dirty="0" smtClean="0"/>
              <a:t>Model-driven and asset-driven</a:t>
            </a:r>
          </a:p>
          <a:p>
            <a:r>
              <a:rPr lang="en-US" sz="2000" dirty="0" smtClean="0"/>
              <a:t>Concrete guidelines for how to conduct risk analysis in practice</a:t>
            </a:r>
          </a:p>
          <a:p>
            <a:r>
              <a:rPr lang="en-US" sz="2000" dirty="0" smtClean="0"/>
              <a:t>Based on a well-established and precisely defined conceptual framework</a:t>
            </a:r>
          </a:p>
          <a:p>
            <a:r>
              <a:rPr lang="en-US" sz="2000" dirty="0" smtClean="0"/>
              <a:t>Based on internationally established standards</a:t>
            </a:r>
          </a:p>
          <a:p>
            <a:endParaRPr lang="en-US" sz="2000" dirty="0" smtClean="0"/>
          </a:p>
          <a:p>
            <a:r>
              <a:rPr lang="en-US" sz="2000" dirty="0" smtClean="0"/>
              <a:t>Book: </a:t>
            </a:r>
            <a:r>
              <a:rPr lang="en-US" sz="2000" dirty="0" smtClean="0">
                <a:hlinkClick r:id="rId2"/>
              </a:rPr>
              <a:t>http://www.springer.com/computer/swe/book/978-3-642-12322-1</a:t>
            </a:r>
            <a:endParaRPr lang="en-US" sz="2000" dirty="0" smtClean="0"/>
          </a:p>
          <a:p>
            <a:r>
              <a:rPr lang="en-US" sz="2000" dirty="0" smtClean="0"/>
              <a:t>Home page: </a:t>
            </a:r>
            <a:r>
              <a:rPr lang="en-US" sz="2000" dirty="0" smtClean="0">
                <a:hlinkClick r:id="rId3"/>
              </a:rPr>
              <a:t>http://coras.sourceforge.net/</a:t>
            </a:r>
            <a:endParaRPr lang="en-US" sz="20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NESSOS E-RISE Challenge 2012 – Trento May 8, 2012 </a:t>
            </a:r>
            <a:endParaRPr lang="it-IT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488" y="6308725"/>
            <a:ext cx="1905000" cy="549275"/>
          </a:xfrm>
        </p:spPr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413A9B33-A2AF-49EB-8613-D620A4A88D29}" type="slidenum">
              <a:rPr lang="it-IT" smtClean="0"/>
              <a:pPr>
                <a:defRPr/>
              </a:pPr>
              <a:t>63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447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M.Lund</a:t>
            </a:r>
            <a:r>
              <a:rPr lang="en-US" dirty="0" smtClean="0"/>
              <a:t>, </a:t>
            </a:r>
            <a:r>
              <a:rPr lang="en-US" dirty="0" err="1" smtClean="0"/>
              <a:t>B.Solhaug</a:t>
            </a:r>
            <a:r>
              <a:rPr lang="en-US" dirty="0" smtClean="0"/>
              <a:t>, </a:t>
            </a:r>
            <a:r>
              <a:rPr lang="en-US" dirty="0" err="1" smtClean="0"/>
              <a:t>K.Stolen</a:t>
            </a:r>
            <a:r>
              <a:rPr lang="en-US" dirty="0" smtClean="0"/>
              <a:t>, Model-Driven Risk </a:t>
            </a:r>
            <a:r>
              <a:rPr lang="en-US" dirty="0" smtClean="0"/>
              <a:t>Analysis: The CORAS approach. Springer 2011.</a:t>
            </a:r>
            <a:endParaRPr lang="en-US" dirty="0" smtClean="0"/>
          </a:p>
          <a:p>
            <a:r>
              <a:rPr lang="en-US" dirty="0" smtClean="0"/>
              <a:t>Heidi </a:t>
            </a:r>
            <a:r>
              <a:rPr lang="en-US" dirty="0" err="1" smtClean="0"/>
              <a:t>E.I.Dahl</a:t>
            </a:r>
            <a:r>
              <a:rPr lang="en-US" dirty="0" smtClean="0"/>
              <a:t>, </a:t>
            </a:r>
            <a:r>
              <a:rPr lang="en-US" dirty="0" err="1" smtClean="0"/>
              <a:t>ESSCaSS</a:t>
            </a:r>
            <a:r>
              <a:rPr lang="en-US" dirty="0" smtClean="0"/>
              <a:t> 2008, NODES Tutorial.</a:t>
            </a:r>
          </a:p>
          <a:p>
            <a:r>
              <a:rPr lang="en-US" dirty="0" err="1" smtClean="0"/>
              <a:t>Atle</a:t>
            </a:r>
            <a:r>
              <a:rPr lang="en-US" dirty="0" smtClean="0"/>
              <a:t> </a:t>
            </a:r>
            <a:r>
              <a:rPr lang="en-US" dirty="0" err="1" smtClean="0"/>
              <a:t>Refsdal</a:t>
            </a:r>
            <a:r>
              <a:rPr lang="en-US" dirty="0" smtClean="0"/>
              <a:t>, ERISE 2011 tutorial.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NESSOS E-RISE Challenge 2012 – Trento May 8, 2012 </a:t>
            </a:r>
            <a:endParaRPr lang="it-IT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413A9B33-A2AF-49EB-8613-D620A4A88D29}" type="slidenum">
              <a:rPr lang="it-IT" smtClean="0"/>
              <a:pPr>
                <a:defRPr/>
              </a:pPr>
              <a:t>64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451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Central Concepts</a:t>
            </a: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1835150" y="4149725"/>
            <a:ext cx="4105275" cy="1712913"/>
          </a:xfrm>
          <a:prstGeom prst="rect">
            <a:avLst/>
          </a:prstGeom>
          <a:noFill/>
          <a:ln w="19050">
            <a:solidFill>
              <a:srgbClr val="FF66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defTabSz="457200" eaLnBrk="1" hangingPunct="1"/>
            <a:endParaRPr lang="en-US" sz="180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3635375" y="2339975"/>
            <a:ext cx="1617663" cy="7191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1" hangingPunct="1"/>
            <a:r>
              <a:rPr lang="en-US" sz="18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Asset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1525588" y="1628775"/>
            <a:ext cx="1584325" cy="711200"/>
          </a:xfrm>
          <a:prstGeom prst="wedgeRectCallout">
            <a:avLst>
              <a:gd name="adj1" fmla="val 88977"/>
              <a:gd name="adj2" fmla="val 6830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18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Vulnerability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1403350" y="2770188"/>
            <a:ext cx="1223963" cy="576262"/>
          </a:xfrm>
          <a:prstGeom prst="wedgeRectCallout">
            <a:avLst>
              <a:gd name="adj1" fmla="val 131194"/>
              <a:gd name="adj2" fmla="val -5964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8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Threat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4175125" y="4943475"/>
            <a:ext cx="1620838" cy="842963"/>
          </a:xfrm>
          <a:prstGeom prst="wedgeRectCallout">
            <a:avLst>
              <a:gd name="adj1" fmla="val -81833"/>
              <a:gd name="adj2" fmla="val -688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18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Consequence</a:t>
            </a: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1990725" y="4316413"/>
            <a:ext cx="1635125" cy="627062"/>
          </a:xfrm>
          <a:prstGeom prst="wedgeRectCallout">
            <a:avLst>
              <a:gd name="adj1" fmla="val 63727"/>
              <a:gd name="adj2" fmla="val -25860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8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Unwanted incident</a:t>
            </a: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4175125" y="4237038"/>
            <a:ext cx="1620838" cy="639762"/>
          </a:xfrm>
          <a:prstGeom prst="wedgeRectCallout">
            <a:avLst>
              <a:gd name="adj1" fmla="val -81148"/>
              <a:gd name="adj2" fmla="val -69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8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Likelihood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423025" y="4730750"/>
            <a:ext cx="1322388" cy="5730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/>
            <a:r>
              <a:rPr lang="en-US" sz="18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Risk</a:t>
            </a:r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4792663" y="2493963"/>
          <a:ext cx="366712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2" name="Visio" r:id="rId4" imgW="367046" imgH="420052" progId="Visio.Drawing.11">
                  <p:embed/>
                </p:oleObj>
              </mc:Choice>
              <mc:Fallback>
                <p:oleObj name="Visio" r:id="rId4" imgW="367046" imgH="42005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2663" y="2493963"/>
                        <a:ext cx="366712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/>
        </p:nvGraphicFramePr>
        <p:xfrm>
          <a:off x="2111375" y="1928813"/>
          <a:ext cx="309563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3" name="Visio" r:id="rId6" imgW="309539" imgH="410551" progId="Visio.Drawing.11">
                  <p:embed/>
                </p:oleObj>
              </mc:Choice>
              <mc:Fallback>
                <p:oleObj name="Visio" r:id="rId6" imgW="309539" imgH="41055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75" y="1928813"/>
                        <a:ext cx="309563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/>
        </p:nvGraphicFramePr>
        <p:xfrm>
          <a:off x="2266950" y="2830513"/>
          <a:ext cx="30162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4" name="Visio" r:id="rId8" imgW="301038" imgH="456057" progId="Visio.Drawing.11">
                  <p:embed/>
                </p:oleObj>
              </mc:Choice>
              <mc:Fallback>
                <p:oleObj name="Visio" r:id="rId8" imgW="301038" imgH="45605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950" y="2830513"/>
                        <a:ext cx="301625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/>
        </p:nvGraphicFramePr>
        <p:xfrm>
          <a:off x="3101975" y="4284663"/>
          <a:ext cx="4349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5" name="Visio" r:id="rId10" imgW="316540" imgH="313039" progId="Visio.Drawing.11">
                  <p:embed/>
                </p:oleObj>
              </mc:Choice>
              <mc:Fallback>
                <p:oleObj name="Visio" r:id="rId10" imgW="316540" imgH="31303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1975" y="4284663"/>
                        <a:ext cx="43497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/>
          <p:cNvGraphicFramePr>
            <a:graphicFrameLocks noChangeAspect="1"/>
          </p:cNvGraphicFramePr>
          <p:nvPr/>
        </p:nvGraphicFramePr>
        <p:xfrm>
          <a:off x="7151688" y="4802188"/>
          <a:ext cx="4540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6" name="Visio" r:id="rId12" imgW="453557" imgH="372046" progId="Visio.Drawing.11">
                  <p:embed/>
                </p:oleObj>
              </mc:Choice>
              <mc:Fallback>
                <p:oleObj name="Visio" r:id="rId12" imgW="453557" imgH="37204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1688" y="4802188"/>
                        <a:ext cx="45402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7"/>
          <p:cNvGraphicFramePr>
            <a:graphicFrameLocks noChangeAspect="1"/>
          </p:cNvGraphicFramePr>
          <p:nvPr/>
        </p:nvGraphicFramePr>
        <p:xfrm>
          <a:off x="5300663" y="4316413"/>
          <a:ext cx="4953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7" name="Visio" r:id="rId14" imgW="495062" imgH="486561" progId="Visio.Drawing.11">
                  <p:embed/>
                </p:oleObj>
              </mc:Choice>
              <mc:Fallback>
                <p:oleObj name="Visio" r:id="rId14" imgW="495062" imgH="48656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0663" y="4316413"/>
                        <a:ext cx="4953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8"/>
          <p:cNvGraphicFramePr>
            <a:graphicFrameLocks noChangeAspect="1"/>
          </p:cNvGraphicFramePr>
          <p:nvPr/>
        </p:nvGraphicFramePr>
        <p:xfrm>
          <a:off x="5219700" y="5237163"/>
          <a:ext cx="525463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8" name="Visio" r:id="rId16" imgW="525066" imgH="563570" progId="Visio.Drawing.11">
                  <p:embed/>
                </p:oleObj>
              </mc:Choice>
              <mc:Fallback>
                <p:oleObj name="Visio" r:id="rId16" imgW="525066" imgH="56357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5237163"/>
                        <a:ext cx="525463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Line 25"/>
          <p:cNvSpPr>
            <a:spLocks noChangeShapeType="1"/>
          </p:cNvSpPr>
          <p:nvPr/>
        </p:nvSpPr>
        <p:spPr bwMode="auto">
          <a:xfrm>
            <a:off x="5940425" y="4943475"/>
            <a:ext cx="482600" cy="0"/>
          </a:xfrm>
          <a:prstGeom prst="line">
            <a:avLst/>
          </a:prstGeom>
          <a:noFill/>
          <a:ln w="1905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AutoShape 7"/>
          <p:cNvSpPr>
            <a:spLocks noChangeArrowheads="1"/>
          </p:cNvSpPr>
          <p:nvPr/>
        </p:nvSpPr>
        <p:spPr bwMode="auto">
          <a:xfrm>
            <a:off x="5703888" y="1565275"/>
            <a:ext cx="1235075" cy="676275"/>
          </a:xfrm>
          <a:prstGeom prst="wedgeRectCallout">
            <a:avLst>
              <a:gd name="adj1" fmla="val -109861"/>
              <a:gd name="adj2" fmla="val 7393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8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Party</a:t>
            </a:r>
          </a:p>
        </p:txBody>
      </p:sp>
      <p:graphicFrame>
        <p:nvGraphicFramePr>
          <p:cNvPr id="17418" name="Object 10"/>
          <p:cNvGraphicFramePr>
            <a:graphicFrameLocks noChangeAspect="1"/>
          </p:cNvGraphicFramePr>
          <p:nvPr/>
        </p:nvGraphicFramePr>
        <p:xfrm>
          <a:off x="6535738" y="1608138"/>
          <a:ext cx="276225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9" name="Visio" r:id="rId18" imgW="203735" imgH="432216" progId="Visio.Drawing.11">
                  <p:embed/>
                </p:oleObj>
              </mc:Choice>
              <mc:Fallback>
                <p:oleObj name="Visio" r:id="rId18" imgW="203735" imgH="43221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5738" y="1608138"/>
                        <a:ext cx="276225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chemeClr val="accent2"/>
                                </a:gs>
                                <a:gs pos="100000">
                                  <a:schemeClr val="bg1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7083425" y="3295650"/>
            <a:ext cx="1362075" cy="676275"/>
          </a:xfrm>
          <a:prstGeom prst="wedgeRectCallout">
            <a:avLst>
              <a:gd name="adj1" fmla="val -50579"/>
              <a:gd name="adj2" fmla="val 16156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8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Treatment</a:t>
            </a:r>
          </a:p>
        </p:txBody>
      </p:sp>
      <p:graphicFrame>
        <p:nvGraphicFramePr>
          <p:cNvPr id="17417" name="Object 9"/>
          <p:cNvGraphicFramePr>
            <a:graphicFrameLocks noChangeAspect="1"/>
          </p:cNvGraphicFramePr>
          <p:nvPr/>
        </p:nvGraphicFramePr>
        <p:xfrm>
          <a:off x="7500938" y="3613150"/>
          <a:ext cx="7207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0" name="Visio" r:id="rId20" imgW="542395" imgH="222731" progId="Visio.Drawing.11">
                  <p:embed/>
                </p:oleObj>
              </mc:Choice>
              <mc:Fallback>
                <p:oleObj name="Visio" r:id="rId20" imgW="542395" imgH="22273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0938" y="3613150"/>
                        <a:ext cx="72072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chemeClr val="accent2"/>
                                </a:gs>
                                <a:gs pos="100000">
                                  <a:schemeClr val="bg1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NESSOS E-RISE Challenge 2012 – Trento May 8, 2012 </a:t>
            </a:r>
            <a:endParaRPr lang="it-IT" b="0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488" y="6308725"/>
            <a:ext cx="1905000" cy="549275"/>
          </a:xfrm>
        </p:spPr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413A9B33-A2AF-49EB-8613-D620A4A88D29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680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0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CORAS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5554960" cy="5073650"/>
          </a:xfrm>
        </p:spPr>
        <p:txBody>
          <a:bodyPr/>
          <a:lstStyle/>
          <a:p>
            <a:r>
              <a:rPr lang="en-US" dirty="0" smtClean="0"/>
              <a:t>Risk management process based </a:t>
            </a:r>
            <a:r>
              <a:rPr lang="en-US" i="1" dirty="0" smtClean="0"/>
              <a:t>on ISO 31000: Risk Management – Principles and Guidelines</a:t>
            </a:r>
          </a:p>
          <a:p>
            <a:r>
              <a:rPr lang="en-US" dirty="0" smtClean="0"/>
              <a:t>Provides </a:t>
            </a:r>
            <a:r>
              <a:rPr lang="en-US" i="1" dirty="0" smtClean="0"/>
              <a:t>processes</a:t>
            </a:r>
            <a:r>
              <a:rPr lang="en-US" dirty="0" smtClean="0"/>
              <a:t> and </a:t>
            </a:r>
            <a:r>
              <a:rPr lang="en-US" i="1" dirty="0" smtClean="0"/>
              <a:t>guidelines </a:t>
            </a:r>
            <a:r>
              <a:rPr lang="en-US" dirty="0" smtClean="0"/>
              <a:t>for risk analysis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NESSOS E-RISE Challenge 2012 – Trento May 8, 2012 </a:t>
            </a:r>
            <a:endParaRPr lang="it-IT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413A9B33-A2AF-49EB-8613-D620A4A88D29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350" y="1628800"/>
            <a:ext cx="241209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33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CORAS Modeling Concepts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6419056" cy="5073650"/>
          </a:xfrm>
        </p:spPr>
        <p:txBody>
          <a:bodyPr/>
          <a:lstStyle/>
          <a:p>
            <a:r>
              <a:rPr lang="en-US" sz="1800" dirty="0">
                <a:ea typeface="ＭＳ Ｐゴシック" pitchFamily="34" charset="-128"/>
              </a:rPr>
              <a:t>Party: </a:t>
            </a:r>
          </a:p>
          <a:p>
            <a:pPr lvl="1"/>
            <a:r>
              <a:rPr lang="en-US" sz="1400" dirty="0">
                <a:solidFill>
                  <a:srgbClr val="00B050"/>
                </a:solidFill>
                <a:ea typeface="ＭＳ Ｐゴシック" pitchFamily="34" charset="-128"/>
              </a:rPr>
              <a:t>An organization, company, person, group or other body on whose behalf a risk analysis is conducted</a:t>
            </a:r>
          </a:p>
          <a:p>
            <a:r>
              <a:rPr lang="en-US" sz="1800" dirty="0" smtClean="0">
                <a:ea typeface="ＭＳ Ｐゴシック" pitchFamily="34" charset="-128"/>
              </a:rPr>
              <a:t>Asset: </a:t>
            </a:r>
          </a:p>
          <a:p>
            <a:pPr lvl="1"/>
            <a:r>
              <a:rPr lang="en-US" sz="1400" dirty="0" smtClean="0">
                <a:solidFill>
                  <a:srgbClr val="00B050"/>
                </a:solidFill>
                <a:ea typeface="ＭＳ Ｐゴシック" pitchFamily="34" charset="-128"/>
              </a:rPr>
              <a:t>Something to which a party assigns value and hence for which the party requires protection</a:t>
            </a:r>
          </a:p>
          <a:p>
            <a:r>
              <a:rPr lang="en-US" sz="1800" dirty="0">
                <a:ea typeface="ＭＳ Ｐゴシック" pitchFamily="34" charset="-128"/>
              </a:rPr>
              <a:t>Unwanted incident: </a:t>
            </a:r>
          </a:p>
          <a:p>
            <a:pPr lvl="1"/>
            <a:r>
              <a:rPr lang="en-US" sz="1400" dirty="0">
                <a:solidFill>
                  <a:srgbClr val="00B050"/>
                </a:solidFill>
                <a:ea typeface="ＭＳ Ｐゴシック" pitchFamily="34" charset="-128"/>
              </a:rPr>
              <a:t>An event that harms or reduces the value of an asset</a:t>
            </a:r>
          </a:p>
          <a:p>
            <a:r>
              <a:rPr lang="en-US" sz="1800" dirty="0" smtClean="0">
                <a:ea typeface="ＭＳ Ｐゴシック" pitchFamily="34" charset="-128"/>
              </a:rPr>
              <a:t>Vulnerability</a:t>
            </a:r>
            <a:r>
              <a:rPr lang="en-US" sz="1800" dirty="0">
                <a:ea typeface="ＭＳ Ｐゴシック" pitchFamily="34" charset="-128"/>
              </a:rPr>
              <a:t>: </a:t>
            </a:r>
          </a:p>
          <a:p>
            <a:pPr lvl="1"/>
            <a:r>
              <a:rPr lang="en-US" sz="1400" dirty="0">
                <a:solidFill>
                  <a:srgbClr val="00B050"/>
                </a:solidFill>
                <a:ea typeface="ＭＳ Ｐゴシック" pitchFamily="34" charset="-128"/>
              </a:rPr>
              <a:t>A weakness, flaw or deficiency that opens for, or may be exploited by, a threat to cause harm to or reduce the value of an asset</a:t>
            </a:r>
          </a:p>
          <a:p>
            <a:r>
              <a:rPr lang="en-US" sz="1800" dirty="0" smtClean="0">
                <a:ea typeface="ＭＳ Ｐゴシック" pitchFamily="34" charset="-128"/>
              </a:rPr>
              <a:t>Threat: </a:t>
            </a:r>
          </a:p>
          <a:p>
            <a:pPr lvl="1"/>
            <a:r>
              <a:rPr lang="en-US" sz="1400" dirty="0" smtClean="0">
                <a:solidFill>
                  <a:srgbClr val="00B050"/>
                </a:solidFill>
                <a:ea typeface="ＭＳ Ｐゴシック" pitchFamily="34" charset="-128"/>
              </a:rPr>
              <a:t>A potential cause of an unwanted incident</a:t>
            </a:r>
          </a:p>
          <a:p>
            <a:r>
              <a:rPr lang="en-US" sz="1800" dirty="0" smtClean="0">
                <a:ea typeface="ＭＳ Ｐゴシック" pitchFamily="34" charset="-128"/>
              </a:rPr>
              <a:t>Threat scenario: </a:t>
            </a:r>
          </a:p>
          <a:p>
            <a:pPr lvl="1"/>
            <a:r>
              <a:rPr lang="en-US" sz="1400" dirty="0" smtClean="0">
                <a:solidFill>
                  <a:srgbClr val="00B050"/>
                </a:solidFill>
                <a:ea typeface="ＭＳ Ｐゴシック" pitchFamily="34" charset="-128"/>
              </a:rPr>
              <a:t>A chain or series of events that is initiated by a threat and that may lead to an unwanted incident</a:t>
            </a:r>
          </a:p>
          <a:p>
            <a:r>
              <a:rPr lang="en-US" sz="1800" dirty="0" smtClean="0">
                <a:ea typeface="ＭＳ Ｐゴシック" pitchFamily="34" charset="-128"/>
              </a:rPr>
              <a:t>Treatment  (Treatment Scenario): </a:t>
            </a:r>
          </a:p>
          <a:p>
            <a:pPr lvl="1"/>
            <a:r>
              <a:rPr lang="en-US" sz="1400" dirty="0" smtClean="0">
                <a:solidFill>
                  <a:srgbClr val="00B050"/>
                </a:solidFill>
                <a:ea typeface="ＭＳ Ｐゴシック" pitchFamily="34" charset="-128"/>
              </a:rPr>
              <a:t>An appropriate measure to reduce risk level</a:t>
            </a:r>
          </a:p>
          <a:p>
            <a:r>
              <a:rPr lang="en-US" sz="1800" dirty="0" smtClean="0">
                <a:ea typeface="ＭＳ Ｐゴシック" pitchFamily="34" charset="-128"/>
              </a:rPr>
              <a:t>Risk</a:t>
            </a:r>
            <a:r>
              <a:rPr lang="en-US" sz="1800" dirty="0">
                <a:ea typeface="ＭＳ Ｐゴシック" pitchFamily="34" charset="-128"/>
              </a:rPr>
              <a:t>:</a:t>
            </a:r>
          </a:p>
          <a:p>
            <a:pPr lvl="1"/>
            <a:r>
              <a:rPr lang="en-US" sz="1400" dirty="0">
                <a:solidFill>
                  <a:srgbClr val="00B050"/>
                </a:solidFill>
                <a:ea typeface="ＭＳ Ｐゴシック" pitchFamily="34" charset="-128"/>
              </a:rPr>
              <a:t>The likelihood of an unwanted incident and its consequence for a specific asset</a:t>
            </a:r>
          </a:p>
          <a:p>
            <a:endParaRPr lang="en-US" sz="1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413A9B33-A2AF-49EB-8613-D620A4A88D29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189" y="985499"/>
            <a:ext cx="526187" cy="75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447499"/>
            <a:ext cx="1483734" cy="837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56992"/>
            <a:ext cx="109481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4059853"/>
            <a:ext cx="3024336" cy="953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606" y="5048810"/>
            <a:ext cx="1408818" cy="68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578" y="6219061"/>
            <a:ext cx="868750" cy="666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589240"/>
            <a:ext cx="1259612" cy="68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930" y="1724672"/>
            <a:ext cx="2145534" cy="722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48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2781</TotalTime>
  <Words>3971</Words>
  <Application>Microsoft Office PowerPoint</Application>
  <PresentationFormat>On-screen Show (4:3)</PresentationFormat>
  <Paragraphs>721</Paragraphs>
  <Slides>64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6" baseType="lpstr">
      <vt:lpstr>1_Blank Presentation</vt:lpstr>
      <vt:lpstr>Visio</vt:lpstr>
      <vt:lpstr>NESSOS E-RISE Challenge 2012</vt:lpstr>
      <vt:lpstr>Outline</vt:lpstr>
      <vt:lpstr>What is Risk?</vt:lpstr>
      <vt:lpstr>What is Risk Analysis?</vt:lpstr>
      <vt:lpstr>Terms</vt:lpstr>
      <vt:lpstr>What is CORAS?</vt:lpstr>
      <vt:lpstr>Central Concepts</vt:lpstr>
      <vt:lpstr>The CORAS process</vt:lpstr>
      <vt:lpstr>CORAS Modeling Concepts</vt:lpstr>
      <vt:lpstr>Risk modeling</vt:lpstr>
      <vt:lpstr>The eight steps of a CORAS risk analysis</vt:lpstr>
      <vt:lpstr>The eight steps of a CORAS risk analysis</vt:lpstr>
      <vt:lpstr>Step 1: Preparation for the analysis</vt:lpstr>
      <vt:lpstr>Example</vt:lpstr>
      <vt:lpstr>Step 2: Customer presentation of the target</vt:lpstr>
      <vt:lpstr>Step 2: Customer presentation of the target</vt:lpstr>
      <vt:lpstr>Example: Customer presentation of the target</vt:lpstr>
      <vt:lpstr>Step 3: Refining the target description using asset diagrams</vt:lpstr>
      <vt:lpstr>Step 3: Refining the target description using asset diagrams</vt:lpstr>
      <vt:lpstr>Step 3: Refining the target description using asset diagrams</vt:lpstr>
      <vt:lpstr>Example: Identify Party and Asset</vt:lpstr>
      <vt:lpstr>Example: Asset diagram</vt:lpstr>
      <vt:lpstr>Example: Asset diagram</vt:lpstr>
      <vt:lpstr>High level Risk analysis</vt:lpstr>
      <vt:lpstr>Step 4: Approval of the target description</vt:lpstr>
      <vt:lpstr>Step 4: Approval of the target description</vt:lpstr>
      <vt:lpstr>Step 4: Approval of the target description</vt:lpstr>
      <vt:lpstr>Example: Define Likelihood scale</vt:lpstr>
      <vt:lpstr>Example: Define Likelihood scale</vt:lpstr>
      <vt:lpstr>Example: Define Consequence scale </vt:lpstr>
      <vt:lpstr>Example: Define Consequence scale </vt:lpstr>
      <vt:lpstr>Example: Risk Function and evaluation criteria</vt:lpstr>
      <vt:lpstr>Example: Risk Function and evaluation criteria</vt:lpstr>
      <vt:lpstr>Step 5: Risk Identification using threat diagrams</vt:lpstr>
      <vt:lpstr>Step 5: Risk Identification using threat diagrams</vt:lpstr>
      <vt:lpstr>Step 5: Risk Identification using threat diagrams</vt:lpstr>
      <vt:lpstr>How: Identify Threats</vt:lpstr>
      <vt:lpstr>How: Identify Unwanted Incidents</vt:lpstr>
      <vt:lpstr>How: Identify Threat Scenarios</vt:lpstr>
      <vt:lpstr>How: Identify Vulnerabilities</vt:lpstr>
      <vt:lpstr>Step 6: Risk estimation using threat diagrams</vt:lpstr>
      <vt:lpstr>Step 6: Risk estimation using threat diagrams</vt:lpstr>
      <vt:lpstr>Step 4: Risk estimation</vt:lpstr>
      <vt:lpstr>Example: Assign Likelihood and Consequence</vt:lpstr>
      <vt:lpstr>Example: Assign Likelihood and Consequence</vt:lpstr>
      <vt:lpstr>Step 7: Risk evaluation using Risk diagram</vt:lpstr>
      <vt:lpstr>Step 7: Risk evaluation using Risk diagram</vt:lpstr>
      <vt:lpstr>Step 7: Risk evaluation using Risk diagram</vt:lpstr>
      <vt:lpstr>Example: Completed Risk Function</vt:lpstr>
      <vt:lpstr>Example: Completed Risk Function</vt:lpstr>
      <vt:lpstr>Summarizing the Risk picture</vt:lpstr>
      <vt:lpstr>Example: Risk diagram</vt:lpstr>
      <vt:lpstr>Step 8: Risk treatment using treatment diagram</vt:lpstr>
      <vt:lpstr>Step 8: Risk treatment using treatment diagram</vt:lpstr>
      <vt:lpstr>Step 8: Risk treatment using treatment diagram</vt:lpstr>
      <vt:lpstr>Example: Treatment Diagram</vt:lpstr>
      <vt:lpstr>Example: Treatment Overview Diagram</vt:lpstr>
      <vt:lpstr>Semantic</vt:lpstr>
      <vt:lpstr>Example</vt:lpstr>
      <vt:lpstr>Tool Support and Demo</vt:lpstr>
      <vt:lpstr>Tool Support: Screenshot</vt:lpstr>
      <vt:lpstr>Summary</vt:lpstr>
      <vt:lpstr>Summary</vt:lpstr>
      <vt:lpstr>Credits</vt:lpstr>
    </vt:vector>
  </TitlesOfParts>
  <Company>Università di Trento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Security</dc:title>
  <dc:creator>Babbo Natale</dc:creator>
  <cp:lastModifiedBy>minhsang</cp:lastModifiedBy>
  <cp:revision>420</cp:revision>
  <cp:lastPrinted>2011-10-03T08:14:05Z</cp:lastPrinted>
  <dcterms:created xsi:type="dcterms:W3CDTF">2003-02-18T22:21:52Z</dcterms:created>
  <dcterms:modified xsi:type="dcterms:W3CDTF">2012-05-08T15:43:57Z</dcterms:modified>
</cp:coreProperties>
</file>