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73" r:id="rId4"/>
    <p:sldId id="272" r:id="rId5"/>
    <p:sldId id="259" r:id="rId6"/>
    <p:sldId id="270" r:id="rId7"/>
    <p:sldId id="271" r:id="rId8"/>
    <p:sldId id="263" r:id="rId9"/>
    <p:sldId id="264" r:id="rId10"/>
    <p:sldId id="265" r:id="rId11"/>
    <p:sldId id="27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<p14:section name="Default Section" id="{8FA08C79-B7BC-4C50-AC86-7CE2F4E7F5A3}">
          <p14:sldIdLst>
            <p14:sldId id="256"/>
            <p14:sldId id="258"/>
            <p14:sldId id="273"/>
            <p14:sldId id="272"/>
            <p14:sldId id="259"/>
            <p14:sldId id="270"/>
            <p14:sldId id="271"/>
            <p14:sldId id="263"/>
            <p14:sldId id="264"/>
            <p14:sldId id="265"/>
            <p14:sldId id="267"/>
          </p14:sldIdLst>
        </p14:section>
      </p14:sectionLst>
    </p:ex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0E358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021" autoAdjust="0"/>
    <p:restoredTop sz="88245" autoAdjust="0"/>
  </p:normalViewPr>
  <p:slideViewPr>
    <p:cSldViewPr snapToGrid="0">
      <p:cViewPr varScale="1">
        <p:scale>
          <a:sx n="77" d="100"/>
          <a:sy n="77" d="100"/>
        </p:scale>
        <p:origin x="-10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21343-8E62-47F5-A1C1-CCF2FDE91071}" type="datetimeFigureOut">
              <a:rPr lang="en-US" smtClean="0"/>
              <a:pPr/>
              <a:t>5/8/13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6BEF5-1BC0-4ED4-A08B-4A0597988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1220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6BEF5-1BC0-4ED4-A08B-4A0597988B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735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6BEF5-1BC0-4ED4-A08B-4A0597988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668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384A-384C-4CDE-8FF8-EF0CBE36EE23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1" descr="logo_unitn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34804" y="66705"/>
            <a:ext cx="3075325" cy="835504"/>
          </a:xfrm>
          <a:prstGeom prst="rect">
            <a:avLst/>
          </a:prstGeom>
        </p:spPr>
      </p:pic>
      <p:cxnSp>
        <p:nvCxnSpPr>
          <p:cNvPr id="8" name="Straight Connector 13"/>
          <p:cNvCxnSpPr/>
          <p:nvPr/>
        </p:nvCxnSpPr>
        <p:spPr>
          <a:xfrm flipH="1" flipV="1">
            <a:off x="234804" y="1023457"/>
            <a:ext cx="8451997" cy="3484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LOGO_SECONOMICS_CMYK-215x149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5095" t="20251" r="4694" b="28833"/>
          <a:stretch/>
        </p:blipFill>
        <p:spPr>
          <a:xfrm>
            <a:off x="6286500" y="0"/>
            <a:ext cx="2667000" cy="104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431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63CA-680C-4604-BF7F-0BA036EE09DD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465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4671-F092-4C17-B3F4-51726732FDFC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3240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934" y="364699"/>
            <a:ext cx="7069542" cy="769297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DC040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925"/>
            <a:ext cx="8229600" cy="514655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7282"/>
            <a:ext cx="2133600" cy="365125"/>
          </a:xfrm>
        </p:spPr>
        <p:txBody>
          <a:bodyPr/>
          <a:lstStyle/>
          <a:p>
            <a:fld id="{1D165339-15DF-4513-8D13-D52F0E1AB584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7281"/>
            <a:ext cx="2895600" cy="365125"/>
          </a:xfrm>
        </p:spPr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2676" y="6487280"/>
            <a:ext cx="2133600" cy="365125"/>
          </a:xfrm>
        </p:spPr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1" descr="logo_unitn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85447" y="36994"/>
            <a:ext cx="1848975" cy="569285"/>
          </a:xfrm>
          <a:prstGeom prst="rect">
            <a:avLst/>
          </a:prstGeom>
        </p:spPr>
      </p:pic>
      <p:cxnSp>
        <p:nvCxnSpPr>
          <p:cNvPr id="8" name="Straight Connector 13"/>
          <p:cNvCxnSpPr/>
          <p:nvPr/>
        </p:nvCxnSpPr>
        <p:spPr>
          <a:xfrm flipH="1" flipV="1">
            <a:off x="457200" y="1023345"/>
            <a:ext cx="8229600" cy="3484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LOGO_SECONOMICS_CMYK-215x149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5095" t="20251" r="4694" b="28833"/>
          <a:stretch/>
        </p:blipFill>
        <p:spPr>
          <a:xfrm>
            <a:off x="7486477" y="-42063"/>
            <a:ext cx="1657523" cy="64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595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A6FC-2F93-413B-8262-6E7D69D74168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451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9489-D040-4D85-A077-6D0529D8D4CD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028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93E24-A927-4805-8704-9CFD615500B5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197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5F29C-8E42-4479-ACDA-9F1B4D6989CC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097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A617-8609-4D9F-A2F2-83C6B85F7488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307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C463-FF06-4811-9A5B-BFA4F665CF52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260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C2ECA-3106-491D-B79C-9913ACEBEAFA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097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7C760-6E58-4583-BC8E-006954F86AF4}" type="datetime1">
              <a:rPr lang="en-US" smtClean="0"/>
              <a:pPr/>
              <a:t>5/8/13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6C3A1-F280-474C-B5C4-8F6FA9F8B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791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viethung.nguyen@unitn.it" TargetMode="External"/><Relationship Id="rId3" Type="http://schemas.openxmlformats.org/officeDocument/2006/relationships/hyperlink" Target="mailto:fabio.massacci@unitn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487" y="2130427"/>
            <a:ext cx="8770513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(Un)Reliability of NVD Vulnerable Version Data</a:t>
            </a:r>
            <a:br>
              <a:rPr lang="en-US" b="1" dirty="0" smtClean="0"/>
            </a:br>
            <a:r>
              <a:rPr lang="en-US" b="1" dirty="0" smtClean="0"/>
              <a:t>An Empirical Experiment on Google Chrome Vulnerabilities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Viet Hung Nguyen and Fabio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Massacci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University of Trento, Italy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viethung.nguyen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abio.massacci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}@unitn.it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6259132"/>
            <a:ext cx="6613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ASIACCS’13, 7</a:t>
            </a:r>
            <a:r>
              <a:rPr lang="en-US" baseline="30000" dirty="0" smtClean="0"/>
              <a:t>th</a:t>
            </a:r>
            <a:r>
              <a:rPr lang="en-US" dirty="0" smtClean="0"/>
              <a:t> – 10</a:t>
            </a:r>
            <a:r>
              <a:rPr lang="en-US" baseline="30000" dirty="0" smtClean="0"/>
              <a:t>th</a:t>
            </a:r>
            <a:r>
              <a:rPr lang="en-US" dirty="0" smtClean="0"/>
              <a:t> May 2013, Hangzhou</a:t>
            </a:r>
            <a:r>
              <a:rPr lang="en-US" dirty="0"/>
              <a:t>, China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18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Finding: Errors do Impact our Work!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1" name="Red Vul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28254" y="2113432"/>
            <a:ext cx="3670007" cy="2613098"/>
          </a:xfrm>
          <a:prstGeom prst="rect">
            <a:avLst/>
          </a:prstGeom>
        </p:spPr>
      </p:pic>
      <p:pic>
        <p:nvPicPr>
          <p:cNvPr id="12" name="Blue Vul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018180" y="2051797"/>
            <a:ext cx="3755249" cy="267379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0" y="123232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5"/>
                </a:solidFill>
              </a:rPr>
              <a:t>Verifiable Chrome Vulnerabilities</a:t>
            </a:r>
            <a:endParaRPr lang="en-US" sz="2800" dirty="0">
              <a:solidFill>
                <a:schemeClr val="accent5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655" y="4954485"/>
            <a:ext cx="34802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As reported by NVD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4854848" y="4955986"/>
            <a:ext cx="40282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Verified by our analysis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19192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Finding: Errors do Impact our Work!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925"/>
            <a:ext cx="8229600" cy="898726"/>
          </a:xfrm>
        </p:spPr>
        <p:txBody>
          <a:bodyPr/>
          <a:lstStyle/>
          <a:p>
            <a:r>
              <a:rPr lang="en-US" dirty="0" smtClean="0"/>
              <a:t>Chrome Foundational Vulnerabilities (for verifiable ones)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RedCorner Arrow"/>
          <p:cNvSpPr/>
          <p:nvPr/>
        </p:nvSpPr>
        <p:spPr>
          <a:xfrm>
            <a:off x="1094704" y="2078336"/>
            <a:ext cx="3052293" cy="1321687"/>
          </a:xfrm>
          <a:prstGeom prst="rightArrow">
            <a:avLst>
              <a:gd name="adj1" fmla="val 65534"/>
              <a:gd name="adj2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In The Red Corner</a:t>
            </a:r>
          </a:p>
          <a:p>
            <a:pPr algn="ctr"/>
            <a:r>
              <a:rPr lang="en-US" dirty="0" smtClean="0"/>
              <a:t>Chrome vulnerabilities reported by NVD</a:t>
            </a:r>
            <a:endParaRPr lang="en-US" dirty="0"/>
          </a:p>
        </p:txBody>
      </p:sp>
      <p:sp>
        <p:nvSpPr>
          <p:cNvPr id="10" name="BlueCorner Arrow"/>
          <p:cNvSpPr/>
          <p:nvPr/>
        </p:nvSpPr>
        <p:spPr>
          <a:xfrm flipH="1">
            <a:off x="5236465" y="4874256"/>
            <a:ext cx="3662836" cy="1326524"/>
          </a:xfrm>
          <a:prstGeom prst="rightArrow">
            <a:avLst>
              <a:gd name="adj1" fmla="val 65534"/>
              <a:gd name="adj2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In The Blue Corner</a:t>
            </a:r>
          </a:p>
          <a:p>
            <a:pPr algn="ctr"/>
            <a:r>
              <a:rPr lang="en-US" dirty="0" smtClean="0"/>
              <a:t>Chrome vulnerabilities reported by NVD + code evidence</a:t>
            </a:r>
            <a:endParaRPr lang="en-US" dirty="0"/>
          </a:p>
        </p:txBody>
      </p:sp>
      <p:pic>
        <p:nvPicPr>
          <p:cNvPr id="11" name="Red Vul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067836" y="1736186"/>
            <a:ext cx="3670007" cy="2613098"/>
          </a:xfrm>
          <a:prstGeom prst="rect">
            <a:avLst/>
          </a:prstGeom>
        </p:spPr>
      </p:pic>
      <p:pic>
        <p:nvPicPr>
          <p:cNvPr id="12" name="Blue Vul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43225" y="3686524"/>
            <a:ext cx="3755249" cy="2673791"/>
          </a:xfrm>
          <a:prstGeom prst="rect">
            <a:avLst/>
          </a:prstGeom>
        </p:spPr>
      </p:pic>
      <p:pic>
        <p:nvPicPr>
          <p:cNvPr id="13" name="Red Trend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817523" y="1880867"/>
            <a:ext cx="5170286" cy="2226286"/>
          </a:xfrm>
          <a:prstGeom prst="rect">
            <a:avLst/>
          </a:prstGeom>
        </p:spPr>
      </p:pic>
      <p:pic>
        <p:nvPicPr>
          <p:cNvPr id="14" name="Blue Tren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7375" y="4349284"/>
            <a:ext cx="5170286" cy="222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19192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-0.10104 0.00463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52" y="23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0184 0.00231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11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3797"/>
            <a:ext cx="8229600" cy="50076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NVD Vulnerable version data</a:t>
            </a:r>
          </a:p>
          <a:p>
            <a:pPr lvl="1"/>
            <a:r>
              <a:rPr lang="en-US" dirty="0" smtClean="0"/>
              <a:t>Helpful for many studies (as few data sources provide the data)</a:t>
            </a:r>
          </a:p>
          <a:p>
            <a:pPr lvl="1"/>
            <a:r>
              <a:rPr lang="en-US" dirty="0" smtClean="0"/>
              <a:t>But there are non-negligible errors in the data</a:t>
            </a:r>
          </a:p>
          <a:p>
            <a:pPr lvl="2"/>
            <a:r>
              <a:rPr lang="en-US" dirty="0" smtClean="0"/>
              <a:t>Might impact to the final results</a:t>
            </a:r>
          </a:p>
          <a:p>
            <a:pPr lvl="2"/>
            <a:r>
              <a:rPr lang="en-US" dirty="0" smtClean="0"/>
              <a:t>Use this data source with attention (it’s a threat to the validity)</a:t>
            </a:r>
          </a:p>
          <a:p>
            <a:endParaRPr lang="en-US" dirty="0" smtClean="0"/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Deal with unverifiable vulnerabilities</a:t>
            </a:r>
          </a:p>
          <a:p>
            <a:pPr lvl="1"/>
            <a:r>
              <a:rPr lang="en-US" dirty="0" smtClean="0"/>
              <a:t>Replicate the experiment on other applications</a:t>
            </a:r>
          </a:p>
          <a:p>
            <a:endParaRPr lang="en-US" dirty="0" smtClean="0"/>
          </a:p>
          <a:p>
            <a:r>
              <a:rPr lang="en-US" dirty="0" smtClean="0"/>
              <a:t>Questions?</a:t>
            </a:r>
          </a:p>
          <a:p>
            <a:pPr marL="342900" lvl="1" indent="0">
              <a:buNone/>
            </a:pPr>
            <a:r>
              <a:rPr lang="en-US" dirty="0" smtClean="0"/>
              <a:t>Viet Hung Nguyen (</a:t>
            </a:r>
            <a:r>
              <a:rPr lang="en-US" dirty="0" smtClean="0">
                <a:hlinkClick r:id="rId2"/>
              </a:rPr>
              <a:t>viethung.nguyen@unitn.it</a:t>
            </a:r>
            <a:r>
              <a:rPr lang="en-US" dirty="0" smtClean="0"/>
              <a:t>)</a:t>
            </a:r>
          </a:p>
          <a:p>
            <a:pPr marL="342900" lvl="1" indent="0">
              <a:buNone/>
            </a:pPr>
            <a:r>
              <a:rPr lang="en-US" dirty="0" smtClean="0"/>
              <a:t>Fabio </a:t>
            </a:r>
            <a:r>
              <a:rPr lang="en-US" dirty="0" err="1" smtClean="0"/>
              <a:t>Massacci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fabio.massacci@unitn.it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30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Vulnerable </a:t>
            </a:r>
            <a:r>
              <a:rPr lang="en-US" dirty="0" smtClean="0"/>
              <a:t>Version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925"/>
            <a:ext cx="8229600" cy="1077435"/>
          </a:xfrm>
        </p:spPr>
        <p:txBody>
          <a:bodyPr>
            <a:normAutofit/>
          </a:bodyPr>
          <a:lstStyle/>
          <a:p>
            <a:r>
              <a:rPr lang="en-US" dirty="0" smtClean="0"/>
              <a:t>What is ‘vulnerable version data’?</a:t>
            </a:r>
          </a:p>
          <a:p>
            <a:pPr lvl="1"/>
            <a:r>
              <a:rPr lang="en-US" dirty="0" smtClean="0"/>
              <a:t>Information </a:t>
            </a:r>
            <a:r>
              <a:rPr lang="en-US" dirty="0" smtClean="0"/>
              <a:t>about </a:t>
            </a:r>
            <a:r>
              <a:rPr lang="en-US" dirty="0" smtClean="0"/>
              <a:t>which vulnerability affects which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259712" y="2127918"/>
            <a:ext cx="4937965" cy="4519765"/>
            <a:chOff x="6170254" y="1983824"/>
            <a:chExt cx="3271898" cy="333722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6170254" y="1983824"/>
              <a:ext cx="2781677" cy="285665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39211" y="3851238"/>
              <a:ext cx="3102941" cy="1469814"/>
            </a:xfrm>
            <a:prstGeom prst="rect">
              <a:avLst/>
            </a:prstGeom>
            <a:ln w="38100">
              <a:solidFill>
                <a:srgbClr val="FF0000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461154" y="2243387"/>
            <a:ext cx="8229600" cy="41720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 needs ‘vulnerable version data’? </a:t>
            </a:r>
          </a:p>
          <a:p>
            <a:pPr marL="557213" marR="0" lvl="1" indent="-214313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Vulnerability Predictions</a:t>
            </a:r>
          </a:p>
          <a:p>
            <a:pPr marL="857250" marR="0" lvl="2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Shin et al,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Gegick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Neuhaus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Chowdhury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Zulkernine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etc.</a:t>
            </a:r>
          </a:p>
          <a:p>
            <a:pPr marL="557213" marR="0" lvl="1" indent="-214313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Vulnerability Discovery Models</a:t>
            </a:r>
          </a:p>
          <a:p>
            <a:pPr marL="857250" marR="0" lvl="2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Alhazmi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Malaiya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Rescorla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Kim et al, Woo et al,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Joh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Younis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al, etc.</a:t>
            </a:r>
          </a:p>
          <a:p>
            <a:pPr marL="557213" marR="0" lvl="1" indent="-214313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analyses</a:t>
            </a:r>
          </a:p>
          <a:p>
            <a:pPr marL="857250" marR="0" lvl="2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Foundational vulnerabilities analysis: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Ozment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Massacci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</a:t>
            </a:r>
          </a:p>
          <a:p>
            <a:pPr marL="857250" marR="0" lvl="2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After-life vulnerabilities analysis: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Massacci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al.</a:t>
            </a:r>
          </a:p>
          <a:p>
            <a:pPr marL="857250" marR="0" lvl="2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Trend of vulnerabilities analysis: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Ozment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al.</a:t>
            </a:r>
          </a:p>
          <a:p>
            <a:pPr marL="557213" marR="0" lvl="1" indent="-214313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2452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</a:t>
            </a:r>
            <a:r>
              <a:rPr lang="en-US" dirty="0" smtClean="0"/>
              <a:t> Can We Find Vulnerable Version </a:t>
            </a:r>
            <a:r>
              <a:rPr lang="en-US" dirty="0" smtClean="0"/>
              <a:t>Data?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47876" y="1811729"/>
            <a:ext cx="2485278" cy="3147548"/>
            <a:chOff x="3323852" y="1182018"/>
            <a:chExt cx="3027701" cy="367185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3323852" y="1182018"/>
              <a:ext cx="2683136" cy="3409774"/>
            </a:xfrm>
            <a:prstGeom prst="rect">
              <a:avLst/>
            </a:prstGeom>
            <a:ln w="28575">
              <a:solidFill>
                <a:srgbClr val="00B0F0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15587" y="1695983"/>
              <a:ext cx="2835966" cy="3157886"/>
            </a:xfrm>
            <a:prstGeom prst="rect">
              <a:avLst/>
            </a:prstGeom>
            <a:ln w="28575">
              <a:solidFill>
                <a:srgbClr val="00B0F0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3" name="Group 12"/>
          <p:cNvGrpSpPr/>
          <p:nvPr/>
        </p:nvGrpSpPr>
        <p:grpSpPr>
          <a:xfrm>
            <a:off x="2984346" y="1951091"/>
            <a:ext cx="2695687" cy="2922123"/>
            <a:chOff x="4110537" y="1574573"/>
            <a:chExt cx="3766458" cy="358402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4110537" y="1574573"/>
              <a:ext cx="2575007" cy="3584022"/>
            </a:xfrm>
            <a:prstGeom prst="rect">
              <a:avLst/>
            </a:prstGeom>
            <a:ln w="28575">
              <a:solidFill>
                <a:srgbClr val="00B0F0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4666622" y="2044088"/>
              <a:ext cx="3210373" cy="2972215"/>
            </a:xfrm>
            <a:prstGeom prst="rect">
              <a:avLst/>
            </a:prstGeom>
            <a:ln w="28575">
              <a:solidFill>
                <a:srgbClr val="00B0F0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4" name="TextBox 13"/>
          <p:cNvSpPr txBox="1"/>
          <p:nvPr/>
        </p:nvSpPr>
        <p:spPr>
          <a:xfrm>
            <a:off x="147876" y="1133996"/>
            <a:ext cx="2485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Software Vendor Security Advisory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4346" y="1161764"/>
            <a:ext cx="2382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Software Vendor Bug Tracker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0253" y="1166181"/>
            <a:ext cx="2781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Third-party Databases</a:t>
            </a:r>
          </a:p>
          <a:p>
            <a:pPr algn="ctr"/>
            <a:r>
              <a:rPr lang="en-US" b="1" dirty="0" smtClean="0">
                <a:solidFill>
                  <a:srgbClr val="00B0F0"/>
                </a:solidFill>
              </a:rPr>
              <a:t>(National </a:t>
            </a:r>
            <a:r>
              <a:rPr lang="en-US" b="1" dirty="0" err="1" smtClean="0">
                <a:solidFill>
                  <a:srgbClr val="00B0F0"/>
                </a:solidFill>
              </a:rPr>
              <a:t>Vuln</a:t>
            </a:r>
            <a:r>
              <a:rPr lang="en-US" b="1" dirty="0" smtClean="0">
                <a:solidFill>
                  <a:srgbClr val="00B0F0"/>
                </a:solidFill>
              </a:rPr>
              <a:t>. Database)</a:t>
            </a:r>
            <a:endParaRPr lang="en-US" b="1" dirty="0">
              <a:solidFill>
                <a:srgbClr val="00B0F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170254" y="1983824"/>
            <a:ext cx="3271898" cy="3337228"/>
            <a:chOff x="6170254" y="1983824"/>
            <a:chExt cx="3271898" cy="3337228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6170254" y="1983824"/>
              <a:ext cx="2781677" cy="285665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339211" y="3851238"/>
              <a:ext cx="3102941" cy="1469814"/>
            </a:xfrm>
            <a:prstGeom prst="rect">
              <a:avLst/>
            </a:prstGeom>
            <a:ln w="38100">
              <a:solidFill>
                <a:srgbClr val="FF0000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9" name="Rectangle 18"/>
          <p:cNvSpPr/>
          <p:nvPr/>
        </p:nvSpPr>
        <p:spPr>
          <a:xfrm rot="1515264">
            <a:off x="1764530" y="3260682"/>
            <a:ext cx="1999712" cy="688489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NOT FOUND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rot="1515264">
            <a:off x="6599276" y="3252538"/>
            <a:ext cx="1999712" cy="858893"/>
          </a:xfrm>
          <a:prstGeom prst="rect">
            <a:avLst/>
          </a:prstGeom>
          <a:ln w="57150"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92D050"/>
                </a:solidFill>
              </a:rPr>
              <a:t>DATA AVAILABLE</a:t>
            </a:r>
            <a:endParaRPr lang="en-US" sz="2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220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723" y="364699"/>
            <a:ext cx="7305753" cy="769297"/>
          </a:xfrm>
        </p:spPr>
        <p:txBody>
          <a:bodyPr>
            <a:normAutofit fontScale="90000"/>
          </a:bodyPr>
          <a:lstStyle/>
          <a:p>
            <a:r>
              <a:rPr lang="en-US" dirty="0"/>
              <a:t>Data Reliability: The Fallacy of Information Source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040423" y="1310052"/>
            <a:ext cx="1466931" cy="147857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07354" y="1213337"/>
            <a:ext cx="2672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researchers thought</a:t>
            </a:r>
            <a:endParaRPr lang="en-US" b="1" dirty="0"/>
          </a:p>
        </p:txBody>
      </p:sp>
      <p:sp>
        <p:nvSpPr>
          <p:cNvPr id="9" name="Cloud Callout 8"/>
          <p:cNvSpPr/>
          <p:nvPr/>
        </p:nvSpPr>
        <p:spPr>
          <a:xfrm>
            <a:off x="3124200" y="1618424"/>
            <a:ext cx="4644592" cy="954871"/>
          </a:xfrm>
          <a:prstGeom prst="cloudCallout">
            <a:avLst>
              <a:gd name="adj1" fmla="val -61386"/>
              <a:gd name="adj2" fmla="val -34939"/>
            </a:avLst>
          </a:prstGeom>
          <a:solidFill>
            <a:schemeClr val="accent6">
              <a:alpha val="37000"/>
            </a:schemeClr>
          </a:solidFill>
          <a:ln>
            <a:solidFill>
              <a:schemeClr val="accent6">
                <a:shade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lvl="1" algn="ctr"/>
            <a:r>
              <a:rPr lang="en-US" sz="1600" b="1" dirty="0" smtClean="0">
                <a:solidFill>
                  <a:schemeClr val="tx1"/>
                </a:solidFill>
              </a:rPr>
              <a:t>NVD collects </a:t>
            </a:r>
            <a:r>
              <a:rPr lang="en-US" sz="1600" b="1" dirty="0">
                <a:solidFill>
                  <a:schemeClr val="tx1"/>
                </a:solidFill>
              </a:rPr>
              <a:t>versions of software, test them against </a:t>
            </a:r>
            <a:r>
              <a:rPr lang="en-US" sz="1600" b="1" dirty="0" smtClean="0">
                <a:solidFill>
                  <a:schemeClr val="tx1"/>
                </a:solidFill>
              </a:rPr>
              <a:t>vulnerabilities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333386" y="5417943"/>
            <a:ext cx="1436497" cy="135030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22697" y="3693187"/>
            <a:ext cx="312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software vendors said</a:t>
            </a:r>
            <a:endParaRPr lang="en-US" b="1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061007" y="4066989"/>
            <a:ext cx="4045152" cy="1332037"/>
          </a:xfrm>
          <a:prstGeom prst="wedgeRoundRectCallout">
            <a:avLst>
              <a:gd name="adj1" fmla="val 13043"/>
              <a:gd name="adj2" fmla="val 66459"/>
              <a:gd name="adj3" fmla="val 16667"/>
            </a:avLst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“We can't, however, affect other organizations who choose to issue CVEs for Mozilla products and…”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92310" y="5626773"/>
            <a:ext cx="2328712" cy="1043069"/>
          </a:xfrm>
          <a:prstGeom prst="rect">
            <a:avLst/>
          </a:prstGeom>
        </p:spPr>
      </p:pic>
      <p:sp>
        <p:nvSpPr>
          <p:cNvPr id="14" name="Rounded Rectangular Callout 13"/>
          <p:cNvSpPr/>
          <p:nvPr/>
        </p:nvSpPr>
        <p:spPr>
          <a:xfrm>
            <a:off x="377191" y="4062519"/>
            <a:ext cx="4325642" cy="1336991"/>
          </a:xfrm>
          <a:prstGeom prst="wedgeRoundRectCallout">
            <a:avLst>
              <a:gd name="adj1" fmla="val -34752"/>
              <a:gd name="adj2" fmla="val 61155"/>
              <a:gd name="adj3" fmla="val 16667"/>
            </a:avLst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“</a:t>
            </a:r>
            <a:r>
              <a:rPr lang="en-US" b="1" i="1" dirty="0">
                <a:solidFill>
                  <a:schemeClr val="tx1"/>
                </a:solidFill>
              </a:rPr>
              <a:t>The NVD does not actively perform vulnerability testing; we rely on vendors and third party security researchers…</a:t>
            </a:r>
            <a:r>
              <a:rPr lang="en-US" b="1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7191" y="3679013"/>
            <a:ext cx="312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NVD said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80449" y="2841269"/>
            <a:ext cx="3352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So, where</a:t>
            </a:r>
            <a:r>
              <a:rPr lang="en-US" sz="2800" b="1" dirty="0" smtClean="0">
                <a:solidFill>
                  <a:srgbClr val="C00000"/>
                </a:solidFill>
              </a:rPr>
              <a:t> does the </a:t>
            </a:r>
            <a:r>
              <a:rPr lang="en-US" sz="2800" b="1" dirty="0" smtClean="0">
                <a:solidFill>
                  <a:srgbClr val="C00000"/>
                </a:solidFill>
              </a:rPr>
              <a:t>data come from?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0543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1" grpId="0"/>
      <p:bldP spid="12" grpId="0" animBg="1"/>
      <p:bldP spid="14" grpId="0" animBg="1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We Observe Something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925"/>
            <a:ext cx="8229600" cy="1001757"/>
          </a:xfrm>
        </p:spPr>
        <p:txBody>
          <a:bodyPr/>
          <a:lstStyle/>
          <a:p>
            <a:r>
              <a:rPr lang="en-US" dirty="0" smtClean="0"/>
              <a:t>Strange thing in Chrome vulnerabilities data (reported by NVD)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86323" y="1843795"/>
            <a:ext cx="5571353" cy="30988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5610" y="5125218"/>
            <a:ext cx="8100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99.5%</a:t>
            </a:r>
            <a:r>
              <a:rPr lang="en-US" dirty="0" smtClean="0"/>
              <a:t> vulnerabilities in Chrome are </a:t>
            </a:r>
            <a:r>
              <a:rPr lang="en-US" b="1" dirty="0" smtClean="0">
                <a:solidFill>
                  <a:srgbClr val="C00000"/>
                </a:solidFill>
              </a:rPr>
              <a:t>foundational</a:t>
            </a:r>
            <a:r>
              <a:rPr lang="en-US" dirty="0" smtClean="0"/>
              <a:t> (i.e. introduced in version 1.0)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09084" y="5654179"/>
            <a:ext cx="60538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en-US" sz="2000" b="1" dirty="0" smtClean="0">
                <a:sym typeface="Wingdings" panose="05000000000000000000" pitchFamily="2" charset="2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Many </a:t>
            </a:r>
            <a:r>
              <a:rPr lang="en-US" sz="20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vulnerabilities introduced in the beginning, 	but very little later on???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68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Done!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empirical validation for Chrome vulnerabilities</a:t>
            </a:r>
          </a:p>
          <a:p>
            <a:pPr lvl="1"/>
            <a:r>
              <a:rPr lang="en-US" dirty="0" smtClean="0"/>
              <a:t>Question: </a:t>
            </a:r>
            <a:r>
              <a:rPr lang="en-US" i="1" dirty="0" smtClean="0">
                <a:solidFill>
                  <a:srgbClr val="C00000"/>
                </a:solidFill>
              </a:rPr>
              <a:t>To what extent is the vulnerable version data reported by NVD trustworthy?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vocabulary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C00000"/>
                </a:solidFill>
              </a:rPr>
              <a:t>vulnerability of version X</a:t>
            </a:r>
            <a:r>
              <a:rPr lang="en-US" dirty="0" smtClean="0"/>
              <a:t> = a CVE that claims X be vulnerable</a:t>
            </a:r>
          </a:p>
          <a:p>
            <a:pPr lvl="1"/>
            <a:r>
              <a:rPr lang="en-US" dirty="0" smtClean="0"/>
              <a:t>An </a:t>
            </a:r>
            <a:r>
              <a:rPr lang="en-US" dirty="0" smtClean="0">
                <a:solidFill>
                  <a:srgbClr val="C00000"/>
                </a:solidFill>
              </a:rPr>
              <a:t>erroneous vulnerability of version X </a:t>
            </a:r>
            <a:r>
              <a:rPr lang="en-US" dirty="0" smtClean="0"/>
              <a:t>= a CVE that claims X be vulnerable, but X does not</a:t>
            </a:r>
          </a:p>
          <a:p>
            <a:pPr lvl="1"/>
            <a:r>
              <a:rPr lang="en-US" dirty="0" smtClean="0"/>
              <a:t>An </a:t>
            </a:r>
            <a:r>
              <a:rPr lang="en-US" dirty="0" smtClean="0">
                <a:solidFill>
                  <a:srgbClr val="C00000"/>
                </a:solidFill>
              </a:rPr>
              <a:t>erroneous CVE </a:t>
            </a:r>
            <a:r>
              <a:rPr lang="en-US" dirty="0" smtClean="0"/>
              <a:t>= a CVE such that there exists a version X that this CVE claim X be vulnerable, but X does not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C00000"/>
                </a:solidFill>
              </a:rPr>
              <a:t>verifiable</a:t>
            </a:r>
            <a:r>
              <a:rPr lang="en-US" dirty="0" smtClean="0"/>
              <a:t> vulnerability of version X (or a CVE ): we know whether is erroneous or not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7804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ight Arrow 20"/>
          <p:cNvSpPr/>
          <p:nvPr/>
        </p:nvSpPr>
        <p:spPr>
          <a:xfrm>
            <a:off x="0" y="1154661"/>
            <a:ext cx="9144000" cy="3892936"/>
          </a:xfrm>
          <a:prstGeom prst="rightArrow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We Proceed?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Step1-Commit Log Fragment FIgu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602" y="4635233"/>
            <a:ext cx="8336609" cy="16499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ounded Rectangle 21"/>
          <p:cNvSpPr/>
          <p:nvPr/>
        </p:nvSpPr>
        <p:spPr>
          <a:xfrm>
            <a:off x="115462" y="2259858"/>
            <a:ext cx="2639080" cy="173202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Repository Mining</a:t>
            </a:r>
            <a:endParaRPr lang="en-US" sz="3200" dirty="0"/>
          </a:p>
        </p:txBody>
      </p:sp>
      <p:sp>
        <p:nvSpPr>
          <p:cNvPr id="23" name="Rounded Rectangle 22"/>
          <p:cNvSpPr/>
          <p:nvPr/>
        </p:nvSpPr>
        <p:spPr>
          <a:xfrm>
            <a:off x="2857459" y="2259859"/>
            <a:ext cx="2882543" cy="17320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Repository </a:t>
            </a:r>
            <a:r>
              <a:rPr lang="en-US" sz="3200" dirty="0" err="1" smtClean="0"/>
              <a:t>Backtracing</a:t>
            </a:r>
            <a:endParaRPr lang="en-US" sz="3200" dirty="0"/>
          </a:p>
        </p:txBody>
      </p:sp>
      <p:sp>
        <p:nvSpPr>
          <p:cNvPr id="24" name="Rounded Rectangle 23"/>
          <p:cNvSpPr/>
          <p:nvPr/>
        </p:nvSpPr>
        <p:spPr>
          <a:xfrm>
            <a:off x="5869548" y="2259860"/>
            <a:ext cx="3142500" cy="173202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Responsible Code Scanning</a:t>
            </a:r>
            <a:endParaRPr lang="en-US" sz="3200" dirty="0"/>
          </a:p>
        </p:txBody>
      </p:sp>
      <p:sp>
        <p:nvSpPr>
          <p:cNvPr id="26" name="Rectangle 25"/>
          <p:cNvSpPr/>
          <p:nvPr/>
        </p:nvSpPr>
        <p:spPr>
          <a:xfrm>
            <a:off x="1402011" y="5888890"/>
            <a:ext cx="1847356" cy="39589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63663" y="5608465"/>
            <a:ext cx="6263864" cy="3668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Step2-Annotate Fig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4250528"/>
            <a:ext cx="9144001" cy="2607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292100" dist="1397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1277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Look on the Experiment 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67940"/>
              </p:ext>
            </p:extLst>
          </p:nvPr>
        </p:nvGraphicFramePr>
        <p:xfrm>
          <a:off x="297291" y="1241368"/>
          <a:ext cx="8363132" cy="27431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96736"/>
                <a:gridCol w="3066396"/>
              </a:tblGrid>
              <a:tr h="28297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Execution Time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16h</a:t>
                      </a:r>
                      <a:endParaRPr lang="en-US" sz="1400" b="1" dirty="0"/>
                    </a:p>
                  </a:txBody>
                  <a:tcPr/>
                </a:tc>
              </a:tr>
              <a:tr h="282978">
                <a:tc>
                  <a:txBody>
                    <a:bodyPr/>
                    <a:lstStyle/>
                    <a:p>
                      <a:pPr lvl="1"/>
                      <a:r>
                        <a:rPr lang="en-US" sz="1400" b="0" dirty="0" smtClean="0"/>
                        <a:t>Machine configuration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3 x quad-core 2.83GHz/4GB RAM</a:t>
                      </a:r>
                      <a:endParaRPr lang="en-US" sz="1400" b="0" dirty="0"/>
                    </a:p>
                  </a:txBody>
                  <a:tcPr/>
                </a:tc>
              </a:tr>
              <a:tr h="28297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Total CVEs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539</a:t>
                      </a:r>
                      <a:endParaRPr lang="en-US" sz="1400" b="1" dirty="0"/>
                    </a:p>
                  </a:txBody>
                  <a:tcPr/>
                </a:tc>
              </a:tr>
              <a:tr h="282978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CVEs that </a:t>
                      </a:r>
                      <a:r>
                        <a:rPr lang="en-US" sz="1400" baseline="0" dirty="0" smtClean="0"/>
                        <a:t>links to bug report(s)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503 (93%)</a:t>
                      </a:r>
                      <a:endParaRPr lang="en-US" sz="1400" dirty="0"/>
                    </a:p>
                  </a:txBody>
                  <a:tcPr/>
                </a:tc>
              </a:tr>
              <a:tr h="282978">
                <a:tc>
                  <a:txBody>
                    <a:bodyPr/>
                    <a:lstStyle/>
                    <a:p>
                      <a:pPr lvl="2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Verifiable CVEs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167 (33%)</a:t>
                      </a:r>
                      <a:endParaRPr lang="en-US" sz="1400" dirty="0"/>
                    </a:p>
                  </a:txBody>
                  <a:tcPr/>
                </a:tc>
              </a:tr>
              <a:tr h="282978">
                <a:tc>
                  <a:txBody>
                    <a:bodyPr/>
                    <a:lstStyle/>
                    <a:p>
                      <a:pPr lvl="3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Erroneous CVEs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en-US" sz="1400" dirty="0" smtClean="0"/>
                        <a:t>134 (81%)</a:t>
                      </a:r>
                      <a:endParaRPr lang="en-US" sz="1400" dirty="0"/>
                    </a:p>
                  </a:txBody>
                  <a:tcPr/>
                </a:tc>
              </a:tr>
              <a:tr h="282978">
                <a:tc>
                  <a:txBody>
                    <a:bodyPr/>
                    <a:lstStyle/>
                    <a:p>
                      <a:pPr lvl="3"/>
                      <a:r>
                        <a:rPr lang="en-US" sz="1400" dirty="0" smtClean="0"/>
                        <a:t>Non-erroneous CVEs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en-US" sz="1400" dirty="0" smtClean="0"/>
                        <a:t>33</a:t>
                      </a:r>
                      <a:endParaRPr lang="en-US" sz="1400" dirty="0"/>
                    </a:p>
                  </a:txBody>
                  <a:tcPr/>
                </a:tc>
              </a:tr>
              <a:tr h="282978">
                <a:tc>
                  <a:txBody>
                    <a:bodyPr/>
                    <a:lstStyle/>
                    <a:p>
                      <a:pPr lvl="2"/>
                      <a:r>
                        <a:rPr lang="en-US" sz="1400" dirty="0" smtClean="0"/>
                        <a:t>Unverifiable</a:t>
                      </a:r>
                      <a:r>
                        <a:rPr lang="en-US" sz="1400" baseline="0" dirty="0" smtClean="0"/>
                        <a:t> CVEs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336</a:t>
                      </a:r>
                      <a:endParaRPr lang="en-US" sz="1400" dirty="0"/>
                    </a:p>
                  </a:txBody>
                  <a:tcPr/>
                </a:tc>
              </a:tr>
              <a:tr h="282978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CVEs that does not link</a:t>
                      </a:r>
                      <a:r>
                        <a:rPr lang="en-US" sz="1400" baseline="0" dirty="0" smtClean="0"/>
                        <a:t> to bug report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dirty="0" smtClean="0"/>
                        <a:t>36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045140" y="4113059"/>
            <a:ext cx="2866292" cy="2374221"/>
            <a:chOff x="2786743" y="4114800"/>
            <a:chExt cx="2906486" cy="2460171"/>
          </a:xfrm>
        </p:grpSpPr>
        <p:sp>
          <p:nvSpPr>
            <p:cNvPr id="7" name="Rectangle 6"/>
            <p:cNvSpPr/>
            <p:nvPr/>
          </p:nvSpPr>
          <p:spPr>
            <a:xfrm>
              <a:off x="2786743" y="4114800"/>
              <a:ext cx="2906486" cy="2460171"/>
            </a:xfrm>
            <a:prstGeom prst="rect">
              <a:avLst/>
            </a:prstGeom>
            <a:ln w="381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849881" y="4307927"/>
              <a:ext cx="2781300" cy="2179353"/>
            </a:xfrm>
            <a:prstGeom prst="rect">
              <a:avLst/>
            </a:prstGeom>
            <a:ln w="38100"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81250" y="4371701"/>
              <a:ext cx="988970" cy="2051959"/>
            </a:xfrm>
            <a:prstGeom prst="rect">
              <a:avLst/>
            </a:prstGeom>
            <a:ln w="38100"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40580" y="4762500"/>
              <a:ext cx="876300" cy="1607820"/>
            </a:xfrm>
            <a:prstGeom prst="rect">
              <a:avLst/>
            </a:prstGeom>
            <a:ln w="38100"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299939" y="1843047"/>
            <a:ext cx="302816" cy="25146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299939" y="2169669"/>
            <a:ext cx="297293" cy="250767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299939" y="2492769"/>
            <a:ext cx="297292" cy="248069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299939" y="2813171"/>
            <a:ext cx="297291" cy="253596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929302" y="5840949"/>
            <a:ext cx="3163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 1. </a:t>
            </a:r>
            <a:r>
              <a:rPr lang="en-US" dirty="0" smtClean="0"/>
              <a:t>The Venn Diagram for CVEs mentioning Chrome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66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Finding: Errors do Exist!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924"/>
            <a:ext cx="8229600" cy="731301"/>
          </a:xfrm>
        </p:spPr>
        <p:txBody>
          <a:bodyPr>
            <a:normAutofit/>
          </a:bodyPr>
          <a:lstStyle/>
          <a:p>
            <a:r>
              <a:rPr lang="en-US" dirty="0" smtClean="0"/>
              <a:t>Unverifiable vulnerabilities of version X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ASIACCS'13 Hangzhou, China, 7th - 10th May,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3A1-F280-474C-B5C4-8F6FA9F8B293}" type="slidenum">
              <a:rPr lang="en-US" smtClean="0"/>
              <a:pPr/>
              <a:t>9</a:t>
            </a:fld>
            <a:endParaRPr lang="en-US"/>
          </a:p>
        </p:txBody>
      </p:sp>
      <mc:AlternateContent>
        <mc:Choice xmlns:mc="http://schemas.openxmlformats.org/markup-compatibility/2006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Requires="a14">
          <p:sp>
            <p:nvSpPr>
              <p:cNvPr id="6" name="TextBox 5"/>
              <p:cNvSpPr txBox="1"/>
              <p:nvPr/>
            </p:nvSpPr>
            <p:spPr>
              <a:xfrm>
                <a:off x="2554322" y="1825339"/>
                <a:ext cx="6234676" cy="6036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𝐸𝑟𝑟𝑜𝑟𝑅𝑎𝑡𝑖𝑜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𝐸𝑟𝑟𝑜𝑛𝑒𝑜𝑢𝑠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𝑉𝑢𝑙𝑛𝑒𝑟𝑎𝑏𝑖𝑙𝑖𝑡𝑖𝑒𝑠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𝑣𝑒𝑟𝑠𝑖𝑜𝑛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𝑉𝑒𝑟𝑖𝑓𝑖𝑎𝑏𝑙𝑒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𝑉𝑢𝑙𝑛𝑒𝑟𝑎𝑏𝑖𝑙𝑖𝑡𝑖𝑒𝑠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𝑣𝑒𝑟𝑠𝑖𝑜𝑛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4322" y="1825339"/>
                <a:ext cx="6234676" cy="6036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>
        <mc:Choice xmlns:mc="http://schemas.openxmlformats.org/markup-compatibility/2006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Requires="a14">
          <p:sp>
            <p:nvSpPr>
              <p:cNvPr id="9" name="TextBox 8"/>
              <p:cNvSpPr txBox="1"/>
              <p:nvPr/>
            </p:nvSpPr>
            <p:spPr>
              <a:xfrm>
                <a:off x="2554321" y="2513936"/>
                <a:ext cx="6315991" cy="6036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𝐸𝑟𝑟𝑜𝑟𝑅𝑎𝑡𝑖𝑜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𝐸𝑟𝑟𝑜𝑛𝑒𝑜𝑢𝑠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𝑉𝑢𝑙𝑛𝑒𝑟𝑎𝑏𝑖𝑙𝑖𝑡𝑖𝑒𝑠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𝑣𝑒𝑟𝑠𝑖𝑜𝑛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𝑉𝑢𝑙𝑛𝑒𝑟𝑎𝑏𝑖𝑙𝑖𝑡𝑖𝑒𝑠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𝑣𝑒𝑟𝑠𝑖𝑜𝑛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4321" y="2513936"/>
                <a:ext cx="6315991" cy="6036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009934" y="1942487"/>
            <a:ext cx="211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Pessimistic View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276162" y="3202533"/>
            <a:ext cx="4017360" cy="335903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09934" y="2608946"/>
            <a:ext cx="211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Optimistic View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3250" y="4294590"/>
            <a:ext cx="3267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The error ratios are significantly greater than 5%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5162700" y="5509494"/>
            <a:ext cx="3001954" cy="5443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202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/>
      <p:bldP spid="11" grpId="0"/>
      <p:bldP spid="12" grpId="0" animBg="1"/>
      <p:bldP spid="12" grpId="1" animBg="1"/>
    </p:bldLst>
  </p:timing>
</p:sld>
</file>

<file path=ppt/theme/theme1.xml><?xml version="1.0" encoding="utf-8"?>
<a:theme xmlns:a="http://schemas.openxmlformats.org/drawingml/2006/main" name="Seconomic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:a="http://schemas.openxmlformats.org/drawingml/2006/main" xmlns="" name="SeconomicTheme" id="{4CA91B06-4FB9-4860-9D70-5631A448FAA8}" vid="{4AA22AA8-4E4D-4DCB-8EB0-5615588601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SeconomicTheme</Template>
  <TotalTime>2826</TotalTime>
  <Words>827</Words>
  <Application>Microsoft Macintosh PowerPoint</Application>
  <PresentationFormat>On-screen Show (4:3)</PresentationFormat>
  <Paragraphs>130</Paragraphs>
  <Slides>12</Slides>
  <Notes>2</Notes>
  <HiddenSlides>2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SeconomicTheme</vt:lpstr>
      <vt:lpstr>The (Un)Reliability of NVD Vulnerable Version Data An Empirical Experiment on Google Chrome Vulnerabilities</vt:lpstr>
      <vt:lpstr>Vulnerable Version Data</vt:lpstr>
      <vt:lpstr>Where Can We Find Vulnerable Version Data?</vt:lpstr>
      <vt:lpstr>Data Reliability: The Fallacy of Information Source</vt:lpstr>
      <vt:lpstr>Did We Observe Something Wrong?</vt:lpstr>
      <vt:lpstr>What We Have Done!</vt:lpstr>
      <vt:lpstr>How Did We Proceed?</vt:lpstr>
      <vt:lpstr>The First Look on the Experiment Results</vt:lpstr>
      <vt:lpstr>1st Finding: Errors do Exist!</vt:lpstr>
      <vt:lpstr>2nd Finding: Errors do Impact our Work!</vt:lpstr>
      <vt:lpstr>2nd Finding: Errors do Impact our Work!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Browser Vulnerability Data</dc:title>
  <dc:creator>Viet Hung Nguyen</dc:creator>
  <cp:lastModifiedBy>Philippe De Ryck</cp:lastModifiedBy>
  <cp:revision>170</cp:revision>
  <dcterms:created xsi:type="dcterms:W3CDTF">2013-05-08T03:20:43Z</dcterms:created>
  <dcterms:modified xsi:type="dcterms:W3CDTF">2013-05-09T07:29:36Z</dcterms:modified>
</cp:coreProperties>
</file>